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Lst>
  <p:notesMasterIdLst>
    <p:notesMasterId r:id="rId12"/>
  </p:notesMasterIdLst>
  <p:sldIdLst>
    <p:sldId id="310" r:id="rId3"/>
    <p:sldId id="8632" r:id="rId4"/>
    <p:sldId id="8655" r:id="rId5"/>
    <p:sldId id="8663" r:id="rId6"/>
    <p:sldId id="2147376833" r:id="rId7"/>
    <p:sldId id="8662" r:id="rId8"/>
    <p:sldId id="8667" r:id="rId9"/>
    <p:sldId id="2147376830" r:id="rId10"/>
    <p:sldId id="2147376806" r:id="rId1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vivo-r03" initials="vivo-r03" lastIdx="1" clrIdx="0">
    <p:extLst>
      <p:ext uri="{19B8F6BF-5375-455C-9EA6-DF929625EA0E}">
        <p15:presenceInfo xmlns:p15="http://schemas.microsoft.com/office/powerpoint/2012/main" userId="vivo-r03"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66FF"/>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278" autoAdjust="0"/>
    <p:restoredTop sz="91617" autoAdjust="0"/>
  </p:normalViewPr>
  <p:slideViewPr>
    <p:cSldViewPr snapToGrid="0">
      <p:cViewPr varScale="1">
        <p:scale>
          <a:sx n="70" d="100"/>
          <a:sy n="70" d="100"/>
        </p:scale>
        <p:origin x="640" y="5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commentAuthors" Target="commentAuthor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viewProps" Target="view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C894B39-1E79-4E03-94E4-112D4F824F29}" type="datetimeFigureOut">
              <a:rPr lang="zh-CN" altLang="en-US" smtClean="0"/>
              <a:t>2025/8/13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19411EA-4609-48CB-8B7E-70EF1BCD5F3A}" type="slidenum">
              <a:rPr lang="zh-CN" altLang="en-US" smtClean="0"/>
              <a:t>‹#›</a:t>
            </a:fld>
            <a:endParaRPr lang="zh-CN" altLang="en-US"/>
          </a:p>
        </p:txBody>
      </p:sp>
    </p:spTree>
    <p:extLst>
      <p:ext uri="{BB962C8B-B14F-4D97-AF65-F5344CB8AC3E}">
        <p14:creationId xmlns:p14="http://schemas.microsoft.com/office/powerpoint/2010/main" val="6522581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163065E-ED3E-403E-AF32-F8855C72DAF3}" type="slidenum">
              <a:rPr lang="zh-CN" altLang="en-US" smtClean="0"/>
              <a:t>4</a:t>
            </a:fld>
            <a:endParaRPr lang="zh-CN" altLang="en-US"/>
          </a:p>
        </p:txBody>
      </p:sp>
    </p:spTree>
    <p:extLst>
      <p:ext uri="{BB962C8B-B14F-4D97-AF65-F5344CB8AC3E}">
        <p14:creationId xmlns:p14="http://schemas.microsoft.com/office/powerpoint/2010/main" val="18298415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163065E-ED3E-403E-AF32-F8855C72DAF3}" type="slidenum">
              <a:rPr kumimoji="0" lang="zh-CN" altLang="en-US" sz="13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zh-CN" altLang="en-US" sz="13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1327606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B32972-46E4-62ED-3A15-5CA092E8E173}"/>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084E8684-1BC5-5E02-0A02-1103D5DBA4CA}"/>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3343346F-ECFB-2755-94BD-D715B33C90F8}"/>
              </a:ext>
            </a:extLst>
          </p:cNvPr>
          <p:cNvSpPr>
            <a:spLocks noGrp="1"/>
          </p:cNvSpPr>
          <p:nvPr>
            <p:ph type="body" idx="1"/>
          </p:nvPr>
        </p:nvSpPr>
        <p:spPr/>
        <p:txBody>
          <a:bodyPr/>
          <a:lstStyle/>
          <a:p>
            <a:pPr hangingPunct="0"/>
            <a:r>
              <a:rPr lang="en-GB" altLang="zh-CN" sz="1300" b="1" dirty="0"/>
              <a:t>WT#4:</a:t>
            </a:r>
            <a:r>
              <a:rPr lang="en-GB" altLang="zh-CN" sz="1300" dirty="0"/>
              <a:t> Study the integration of Sensing and Communication over 3GPP access, considering the sensing modes to be supported and other sources of sensing data. </a:t>
            </a:r>
            <a:endParaRPr lang="zh-CN" altLang="zh-CN" sz="1300" dirty="0"/>
          </a:p>
          <a:p>
            <a:pPr hangingPunct="0"/>
            <a:r>
              <a:rPr lang="en-GB" altLang="zh-CN" sz="1300" dirty="0"/>
              <a:t>NOTE 5:	The detailed scope of WT#4 will be determined considering the scope and work of R20 </a:t>
            </a:r>
            <a:r>
              <a:rPr lang="en-GB" altLang="zh-CN" sz="1300" dirty="0" err="1"/>
              <a:t>FS_Sensing_ARC</a:t>
            </a:r>
            <a:r>
              <a:rPr lang="en-GB" altLang="zh-CN" sz="1300" dirty="0"/>
              <a:t>.</a:t>
            </a:r>
            <a:endParaRPr lang="zh-CN" altLang="zh-CN" sz="1300" dirty="0"/>
          </a:p>
        </p:txBody>
      </p:sp>
      <p:sp>
        <p:nvSpPr>
          <p:cNvPr id="4" name="灯片编号占位符 3">
            <a:extLst>
              <a:ext uri="{FF2B5EF4-FFF2-40B4-BE49-F238E27FC236}">
                <a16:creationId xmlns:a16="http://schemas.microsoft.com/office/drawing/2014/main" id="{75314BB8-0828-42FD-16CB-B980425B7474}"/>
              </a:ext>
            </a:extLst>
          </p:cNvPr>
          <p:cNvSpPr>
            <a:spLocks noGrp="1"/>
          </p:cNvSpPr>
          <p:nvPr>
            <p:ph type="sldNum" sz="quarter" idx="5"/>
          </p:nvPr>
        </p:nvSpPr>
        <p:spPr/>
        <p:txBody>
          <a:bodyPr/>
          <a:lstStyle/>
          <a:p>
            <a:fld id="{2163065E-ED3E-403E-AF32-F8855C72DAF3}" type="slidenum">
              <a:rPr lang="zh-CN" altLang="en-US" smtClean="0"/>
              <a:t>7</a:t>
            </a:fld>
            <a:endParaRPr lang="zh-CN" altLang="en-US"/>
          </a:p>
        </p:txBody>
      </p:sp>
    </p:spTree>
    <p:extLst>
      <p:ext uri="{BB962C8B-B14F-4D97-AF65-F5344CB8AC3E}">
        <p14:creationId xmlns:p14="http://schemas.microsoft.com/office/powerpoint/2010/main" val="13777294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163065E-ED3E-403E-AF32-F8855C72DAF3}" type="slidenum">
              <a:rPr lang="zh-CN" altLang="en-US" smtClean="0"/>
              <a:t>8</a:t>
            </a:fld>
            <a:endParaRPr lang="zh-CN" altLang="en-US"/>
          </a:p>
        </p:txBody>
      </p:sp>
    </p:spTree>
    <p:extLst>
      <p:ext uri="{BB962C8B-B14F-4D97-AF65-F5344CB8AC3E}">
        <p14:creationId xmlns:p14="http://schemas.microsoft.com/office/powerpoint/2010/main" val="22262643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C28C9BA-12C7-4FD0-AF92-35C85A380157}"/>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20A2F2CD-760D-4718-BE7D-C28517AB129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79EDF2EE-E32F-4A1A-B23C-8A906DF45AE7}"/>
              </a:ext>
            </a:extLst>
          </p:cNvPr>
          <p:cNvSpPr>
            <a:spLocks noGrp="1"/>
          </p:cNvSpPr>
          <p:nvPr>
            <p:ph type="dt" sz="half" idx="10"/>
          </p:nvPr>
        </p:nvSpPr>
        <p:spPr/>
        <p:txBody>
          <a:bodyPr/>
          <a:lstStyle/>
          <a:p>
            <a:fld id="{6B99A264-D8DE-427F-B8FD-18C37BA6A252}" type="datetimeFigureOut">
              <a:rPr lang="zh-CN" altLang="en-US" smtClean="0"/>
              <a:t>2025/8/13</a:t>
            </a:fld>
            <a:endParaRPr lang="zh-CN" altLang="en-US"/>
          </a:p>
        </p:txBody>
      </p:sp>
      <p:sp>
        <p:nvSpPr>
          <p:cNvPr id="5" name="页脚占位符 4">
            <a:extLst>
              <a:ext uri="{FF2B5EF4-FFF2-40B4-BE49-F238E27FC236}">
                <a16:creationId xmlns:a16="http://schemas.microsoft.com/office/drawing/2014/main" id="{D5B4C323-E980-42BE-B9B4-5291FD059BB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57BDBDC7-DE0D-4003-BB0E-FAE3C9831936}"/>
              </a:ext>
            </a:extLst>
          </p:cNvPr>
          <p:cNvSpPr>
            <a:spLocks noGrp="1"/>
          </p:cNvSpPr>
          <p:nvPr>
            <p:ph type="sldNum" sz="quarter" idx="12"/>
          </p:nvPr>
        </p:nvSpPr>
        <p:spPr/>
        <p:txBody>
          <a:bodyPr/>
          <a:lstStyle/>
          <a:p>
            <a:fld id="{39A3772E-548F-43F3-9393-BD527103C895}" type="slidenum">
              <a:rPr lang="zh-CN" altLang="en-US" smtClean="0"/>
              <a:t>‹#›</a:t>
            </a:fld>
            <a:endParaRPr lang="zh-CN" altLang="en-US"/>
          </a:p>
        </p:txBody>
      </p:sp>
    </p:spTree>
    <p:extLst>
      <p:ext uri="{BB962C8B-B14F-4D97-AF65-F5344CB8AC3E}">
        <p14:creationId xmlns:p14="http://schemas.microsoft.com/office/powerpoint/2010/main" val="27659839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6A57C8D-4345-4BCB-BE94-AE002ABA10E8}"/>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39251B5A-F6AB-4822-ABA9-81AE30DCCD10}"/>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2C501AB8-1469-43AB-B9FC-B70576A647DC}"/>
              </a:ext>
            </a:extLst>
          </p:cNvPr>
          <p:cNvSpPr>
            <a:spLocks noGrp="1"/>
          </p:cNvSpPr>
          <p:nvPr>
            <p:ph type="dt" sz="half" idx="10"/>
          </p:nvPr>
        </p:nvSpPr>
        <p:spPr/>
        <p:txBody>
          <a:bodyPr/>
          <a:lstStyle/>
          <a:p>
            <a:fld id="{6B99A264-D8DE-427F-B8FD-18C37BA6A252}" type="datetimeFigureOut">
              <a:rPr lang="zh-CN" altLang="en-US" smtClean="0"/>
              <a:t>2025/8/13</a:t>
            </a:fld>
            <a:endParaRPr lang="zh-CN" altLang="en-US"/>
          </a:p>
        </p:txBody>
      </p:sp>
      <p:sp>
        <p:nvSpPr>
          <p:cNvPr id="5" name="页脚占位符 4">
            <a:extLst>
              <a:ext uri="{FF2B5EF4-FFF2-40B4-BE49-F238E27FC236}">
                <a16:creationId xmlns:a16="http://schemas.microsoft.com/office/drawing/2014/main" id="{D094FEFD-5A08-473F-BA00-27EF41255CD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F3B136FE-CA19-439A-A2D8-09D86175D2B9}"/>
              </a:ext>
            </a:extLst>
          </p:cNvPr>
          <p:cNvSpPr>
            <a:spLocks noGrp="1"/>
          </p:cNvSpPr>
          <p:nvPr>
            <p:ph type="sldNum" sz="quarter" idx="12"/>
          </p:nvPr>
        </p:nvSpPr>
        <p:spPr/>
        <p:txBody>
          <a:bodyPr/>
          <a:lstStyle/>
          <a:p>
            <a:fld id="{39A3772E-548F-43F3-9393-BD527103C895}" type="slidenum">
              <a:rPr lang="zh-CN" altLang="en-US" smtClean="0"/>
              <a:t>‹#›</a:t>
            </a:fld>
            <a:endParaRPr lang="zh-CN" altLang="en-US"/>
          </a:p>
        </p:txBody>
      </p:sp>
    </p:spTree>
    <p:extLst>
      <p:ext uri="{BB962C8B-B14F-4D97-AF65-F5344CB8AC3E}">
        <p14:creationId xmlns:p14="http://schemas.microsoft.com/office/powerpoint/2010/main" val="34131747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502A21DF-0152-47FB-9499-C23BD4828CBE}"/>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229B3D33-EFA0-4C92-B0B7-65D8D0155E69}"/>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1912D35E-F2EB-47E6-882C-2C270B7FCF05}"/>
              </a:ext>
            </a:extLst>
          </p:cNvPr>
          <p:cNvSpPr>
            <a:spLocks noGrp="1"/>
          </p:cNvSpPr>
          <p:nvPr>
            <p:ph type="dt" sz="half" idx="10"/>
          </p:nvPr>
        </p:nvSpPr>
        <p:spPr/>
        <p:txBody>
          <a:bodyPr/>
          <a:lstStyle/>
          <a:p>
            <a:fld id="{6B99A264-D8DE-427F-B8FD-18C37BA6A252}" type="datetimeFigureOut">
              <a:rPr lang="zh-CN" altLang="en-US" smtClean="0"/>
              <a:t>2025/8/13</a:t>
            </a:fld>
            <a:endParaRPr lang="zh-CN" altLang="en-US"/>
          </a:p>
        </p:txBody>
      </p:sp>
      <p:sp>
        <p:nvSpPr>
          <p:cNvPr id="5" name="页脚占位符 4">
            <a:extLst>
              <a:ext uri="{FF2B5EF4-FFF2-40B4-BE49-F238E27FC236}">
                <a16:creationId xmlns:a16="http://schemas.microsoft.com/office/drawing/2014/main" id="{FD06AC54-BCAB-4CD6-9EA3-D284D4921D5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036667E2-EA6F-4C05-8768-D127E2ABDB5C}"/>
              </a:ext>
            </a:extLst>
          </p:cNvPr>
          <p:cNvSpPr>
            <a:spLocks noGrp="1"/>
          </p:cNvSpPr>
          <p:nvPr>
            <p:ph type="sldNum" sz="quarter" idx="12"/>
          </p:nvPr>
        </p:nvSpPr>
        <p:spPr/>
        <p:txBody>
          <a:bodyPr/>
          <a:lstStyle/>
          <a:p>
            <a:fld id="{39A3772E-548F-43F3-9393-BD527103C895}" type="slidenum">
              <a:rPr lang="zh-CN" altLang="en-US" smtClean="0"/>
              <a:t>‹#›</a:t>
            </a:fld>
            <a:endParaRPr lang="zh-CN" altLang="en-US"/>
          </a:p>
        </p:txBody>
      </p:sp>
    </p:spTree>
    <p:extLst>
      <p:ext uri="{BB962C8B-B14F-4D97-AF65-F5344CB8AC3E}">
        <p14:creationId xmlns:p14="http://schemas.microsoft.com/office/powerpoint/2010/main" val="23000167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3573292-8B09-44F0-BC8B-A752456CE9E6}" type="datetime1">
              <a:rPr lang="zh-CN" altLang="en-US" smtClean="0"/>
              <a:t>2025/8/13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1663981-0834-4737-95F4-37FF14E266D2}" type="slidenum">
              <a:rPr lang="zh-CN" altLang="en-US" smtClean="0"/>
              <a:t>‹#›</a:t>
            </a:fld>
            <a:endParaRPr lang="zh-CN" altLang="en-US"/>
          </a:p>
        </p:txBody>
      </p:sp>
    </p:spTree>
    <p:extLst>
      <p:ext uri="{BB962C8B-B14F-4D97-AF65-F5344CB8AC3E}">
        <p14:creationId xmlns:p14="http://schemas.microsoft.com/office/powerpoint/2010/main" val="28826865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15" name="文本框 14">
            <a:extLst>
              <a:ext uri="{FF2B5EF4-FFF2-40B4-BE49-F238E27FC236}">
                <a16:creationId xmlns:a16="http://schemas.microsoft.com/office/drawing/2014/main" id="{93C87C69-8D4C-A325-71CC-2B19269D9C98}"/>
              </a:ext>
            </a:extLst>
          </p:cNvPr>
          <p:cNvSpPr txBox="1"/>
          <p:nvPr userDrawn="1"/>
        </p:nvSpPr>
        <p:spPr>
          <a:xfrm>
            <a:off x="747346" y="6492875"/>
            <a:ext cx="1717431" cy="276999"/>
          </a:xfrm>
          <a:prstGeom prst="rect">
            <a:avLst/>
          </a:prstGeom>
          <a:noFill/>
        </p:spPr>
        <p:txBody>
          <a:bodyPr wrap="square" rtlCol="0">
            <a:spAutoFit/>
          </a:bodyPr>
          <a:lstStyle/>
          <a:p>
            <a:pPr algn="l"/>
            <a:fld id="{60819FEB-A7E2-4B05-A2D3-158C845A9560}" type="slidenum">
              <a:rPr lang="zh-CN" altLang="en-US" sz="1200" smtClean="0"/>
              <a:pPr algn="l"/>
              <a:t>‹#›</a:t>
            </a:fld>
            <a:endParaRPr lang="zh-CN" altLang="en-US" sz="1200" dirty="0"/>
          </a:p>
        </p:txBody>
      </p:sp>
      <p:sp>
        <p:nvSpPr>
          <p:cNvPr id="16" name="文本框 15">
            <a:extLst>
              <a:ext uri="{FF2B5EF4-FFF2-40B4-BE49-F238E27FC236}">
                <a16:creationId xmlns:a16="http://schemas.microsoft.com/office/drawing/2014/main" id="{25209C25-ACCA-194C-ED31-B6DA9C3F383C}"/>
              </a:ext>
            </a:extLst>
          </p:cNvPr>
          <p:cNvSpPr txBox="1"/>
          <p:nvPr userDrawn="1"/>
        </p:nvSpPr>
        <p:spPr>
          <a:xfrm>
            <a:off x="9636369" y="6492874"/>
            <a:ext cx="1717431" cy="276999"/>
          </a:xfrm>
          <a:prstGeom prst="rect">
            <a:avLst/>
          </a:prstGeom>
          <a:noFill/>
        </p:spPr>
        <p:txBody>
          <a:bodyPr wrap="square" rtlCol="0">
            <a:spAutoFit/>
          </a:bodyPr>
          <a:lstStyle/>
          <a:p>
            <a:pPr algn="r"/>
            <a:fld id="{70F8F7EE-4921-4ABD-BE19-8D6B8F3CD9E5}" type="datetime1">
              <a:rPr lang="zh-CN" altLang="en-US" sz="1200" smtClean="0"/>
              <a:t>2025/8/13</a:t>
            </a:fld>
            <a:endParaRPr lang="zh-CN" altLang="en-US" sz="1200" dirty="0"/>
          </a:p>
        </p:txBody>
      </p:sp>
      <p:sp>
        <p:nvSpPr>
          <p:cNvPr id="4" name="文本框 3">
            <a:extLst>
              <a:ext uri="{FF2B5EF4-FFF2-40B4-BE49-F238E27FC236}">
                <a16:creationId xmlns:a16="http://schemas.microsoft.com/office/drawing/2014/main" id="{9C9B84FD-9195-53BE-8215-639C3F708CB0}"/>
              </a:ext>
            </a:extLst>
          </p:cNvPr>
          <p:cNvSpPr txBox="1"/>
          <p:nvPr userDrawn="1"/>
        </p:nvSpPr>
        <p:spPr>
          <a:xfrm>
            <a:off x="657290" y="206490"/>
            <a:ext cx="5601177" cy="584775"/>
          </a:xfrm>
          <a:prstGeom prst="rect">
            <a:avLst/>
          </a:prstGeom>
          <a:noFill/>
        </p:spPr>
        <p:txBody>
          <a:bodyPr wrap="square" rtlCol="0">
            <a:spAutoFit/>
          </a:bodyPr>
          <a:lstStyle/>
          <a:p>
            <a:endParaRPr lang="zh-CN" altLang="en-US" sz="3200" dirty="0">
              <a:solidFill>
                <a:schemeClr val="bg1"/>
              </a:solidFill>
              <a:latin typeface="Arial" panose="020B0604020202020204" pitchFamily="34" charset="0"/>
              <a:ea typeface="vivo type CN简 Regular" panose="02000500000000000000" pitchFamily="50" charset="-122"/>
              <a:cs typeface="Arial" panose="020B0604020202020204" pitchFamily="34" charset="0"/>
            </a:endParaRPr>
          </a:p>
        </p:txBody>
      </p:sp>
      <p:sp>
        <p:nvSpPr>
          <p:cNvPr id="7" name="Textplatzhalter 8">
            <a:extLst>
              <a:ext uri="{FF2B5EF4-FFF2-40B4-BE49-F238E27FC236}">
                <a16:creationId xmlns:a16="http://schemas.microsoft.com/office/drawing/2014/main" id="{1BA7DDD3-CBC0-FA8D-D036-A94C9D3314F1}"/>
              </a:ext>
            </a:extLst>
          </p:cNvPr>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3200" b="0" i="0" cap="none" baseline="0">
                <a:solidFill>
                  <a:schemeClr val="bg1"/>
                </a:solidFill>
                <a:latin typeface="vivo type 简 Bold" panose="02000800000000000000" pitchFamily="2" charset="-122"/>
                <a:ea typeface="vivo type 简 Bold" panose="02000800000000000000" pitchFamily="2" charset="-122"/>
                <a:cs typeface="vivo type 简 Bold" panose="02000800000000000000" pitchFamily="2" charset="-122"/>
              </a:defRPr>
            </a:lvl1pPr>
          </a:lstStyle>
          <a:p>
            <a:pPr lvl="0"/>
            <a:r>
              <a:rPr lang="en-US" altLang="zh-CN" noProof="0" dirty="0"/>
              <a:t>Title</a:t>
            </a:r>
          </a:p>
        </p:txBody>
      </p:sp>
    </p:spTree>
    <p:extLst>
      <p:ext uri="{BB962C8B-B14F-4D97-AF65-F5344CB8AC3E}">
        <p14:creationId xmlns:p14="http://schemas.microsoft.com/office/powerpoint/2010/main" val="203099866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尾页">
    <p:bg>
      <p:bgPr>
        <a:solidFill>
          <a:srgbClr val="415FFF"/>
        </a:solidFill>
        <a:effectLst/>
      </p:bgPr>
    </p:bg>
    <p:spTree>
      <p:nvGrpSpPr>
        <p:cNvPr id="1" name=""/>
        <p:cNvGrpSpPr/>
        <p:nvPr/>
      </p:nvGrpSpPr>
      <p:grpSpPr>
        <a:xfrm>
          <a:off x="0" y="0"/>
          <a:ext cx="0" cy="0"/>
          <a:chOff x="0" y="0"/>
          <a:chExt cx="0" cy="0"/>
        </a:xfrm>
      </p:grpSpPr>
      <p:sp>
        <p:nvSpPr>
          <p:cNvPr id="2" name="矩形 1"/>
          <p:cNvSpPr/>
          <p:nvPr/>
        </p:nvSpPr>
        <p:spPr>
          <a:xfrm>
            <a:off x="678070" y="1492739"/>
            <a:ext cx="8176613" cy="1877437"/>
          </a:xfrm>
          <a:prstGeom prst="rect">
            <a:avLst/>
          </a:prstGeom>
        </p:spPr>
        <p:txBody>
          <a:bodyPr wrap="square">
            <a:spAutoFit/>
          </a:bodyPr>
          <a:lstStyle/>
          <a:p>
            <a:pPr lvl="0"/>
            <a:r>
              <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THANK YOU.</a:t>
            </a:r>
          </a:p>
          <a:p>
            <a:pPr lvl="0"/>
            <a:r>
              <a:rPr lang="zh-CN" altLang="en-US"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谢谢。</a:t>
            </a:r>
            <a:endPar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endParaRPr>
          </a:p>
        </p:txBody>
      </p:sp>
      <p:sp>
        <p:nvSpPr>
          <p:cNvPr id="70" name="矩形 69">
            <a:extLst>
              <a:ext uri="{FF2B5EF4-FFF2-40B4-BE49-F238E27FC236}">
                <a16:creationId xmlns:a16="http://schemas.microsoft.com/office/drawing/2014/main" id="{8BA1FB61-1F86-4E3A-8ED9-11A8718BAC47}"/>
              </a:ext>
            </a:extLst>
          </p:cNvPr>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1" name="矩形 70">
            <a:extLst>
              <a:ext uri="{FF2B5EF4-FFF2-40B4-BE49-F238E27FC236}">
                <a16:creationId xmlns:a16="http://schemas.microsoft.com/office/drawing/2014/main" id="{7EEBC3EE-6BBB-41A0-A575-A455A43D1FB9}"/>
              </a:ext>
            </a:extLst>
          </p:cNvPr>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72" name="文本框 71">
            <a:extLst>
              <a:ext uri="{FF2B5EF4-FFF2-40B4-BE49-F238E27FC236}">
                <a16:creationId xmlns:a16="http://schemas.microsoft.com/office/drawing/2014/main" id="{A134314B-CEC4-4196-AA16-46E719A94AE4}"/>
              </a:ext>
            </a:extLst>
          </p:cNvPr>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73" name="组 176">
            <a:extLst>
              <a:ext uri="{FF2B5EF4-FFF2-40B4-BE49-F238E27FC236}">
                <a16:creationId xmlns:a16="http://schemas.microsoft.com/office/drawing/2014/main" id="{279F56B0-D17E-407B-B410-C7368439E9C8}"/>
              </a:ext>
            </a:extLst>
          </p:cNvPr>
          <p:cNvGrpSpPr/>
          <p:nvPr/>
        </p:nvGrpSpPr>
        <p:grpSpPr>
          <a:xfrm>
            <a:off x="-3386918" y="1009241"/>
            <a:ext cx="2795791" cy="348813"/>
            <a:chOff x="-5043485" y="1324983"/>
            <a:chExt cx="4785749" cy="538842"/>
          </a:xfrm>
        </p:grpSpPr>
        <p:sp>
          <p:nvSpPr>
            <p:cNvPr id="74" name="矩形 73">
              <a:extLst>
                <a:ext uri="{FF2B5EF4-FFF2-40B4-BE49-F238E27FC236}">
                  <a16:creationId xmlns:a16="http://schemas.microsoft.com/office/drawing/2014/main" id="{3BDAA519-93EB-4F76-A63C-1B8BDECE59FA}"/>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5" name="矩形 74">
              <a:extLst>
                <a:ext uri="{FF2B5EF4-FFF2-40B4-BE49-F238E27FC236}">
                  <a16:creationId xmlns:a16="http://schemas.microsoft.com/office/drawing/2014/main" id="{39B73C58-C3D3-49E7-9750-1C9D3565E719}"/>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6" name="矩形 75">
              <a:extLst>
                <a:ext uri="{FF2B5EF4-FFF2-40B4-BE49-F238E27FC236}">
                  <a16:creationId xmlns:a16="http://schemas.microsoft.com/office/drawing/2014/main" id="{88134088-92DE-4837-B8FE-49FF3E165A60}"/>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7" name="矩形 76">
              <a:extLst>
                <a:ext uri="{FF2B5EF4-FFF2-40B4-BE49-F238E27FC236}">
                  <a16:creationId xmlns:a16="http://schemas.microsoft.com/office/drawing/2014/main" id="{ACDB1D54-1422-436E-AA7D-DB36B30BAE60}"/>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78" name="文本框 77">
            <a:extLst>
              <a:ext uri="{FF2B5EF4-FFF2-40B4-BE49-F238E27FC236}">
                <a16:creationId xmlns:a16="http://schemas.microsoft.com/office/drawing/2014/main" id="{CF30474B-D57F-48DA-A808-4DBED2B58027}"/>
              </a:ext>
            </a:extLst>
          </p:cNvPr>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79" name="组 183">
            <a:extLst>
              <a:ext uri="{FF2B5EF4-FFF2-40B4-BE49-F238E27FC236}">
                <a16:creationId xmlns:a16="http://schemas.microsoft.com/office/drawing/2014/main" id="{3D6AE417-D466-4C29-830B-E19B235AB638}"/>
              </a:ext>
            </a:extLst>
          </p:cNvPr>
          <p:cNvGrpSpPr/>
          <p:nvPr/>
        </p:nvGrpSpPr>
        <p:grpSpPr>
          <a:xfrm>
            <a:off x="-3386918" y="1862479"/>
            <a:ext cx="2795791" cy="348813"/>
            <a:chOff x="16164196" y="17668285"/>
            <a:chExt cx="4785749" cy="486635"/>
          </a:xfrm>
        </p:grpSpPr>
        <p:sp>
          <p:nvSpPr>
            <p:cNvPr id="80" name="矩形 79">
              <a:extLst>
                <a:ext uri="{FF2B5EF4-FFF2-40B4-BE49-F238E27FC236}">
                  <a16:creationId xmlns:a16="http://schemas.microsoft.com/office/drawing/2014/main" id="{01F3B9ED-C20C-454D-8D44-CE10F5DBE19A}"/>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1" name="矩形 80">
              <a:extLst>
                <a:ext uri="{FF2B5EF4-FFF2-40B4-BE49-F238E27FC236}">
                  <a16:creationId xmlns:a16="http://schemas.microsoft.com/office/drawing/2014/main" id="{24F4A1DB-D4B3-49E6-8E03-727B61BD35A5}"/>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2" name="矩形 81">
              <a:extLst>
                <a:ext uri="{FF2B5EF4-FFF2-40B4-BE49-F238E27FC236}">
                  <a16:creationId xmlns:a16="http://schemas.microsoft.com/office/drawing/2014/main" id="{670202E4-FDDF-45D4-9E64-44E3B6511E39}"/>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3" name="矩形 82">
              <a:extLst>
                <a:ext uri="{FF2B5EF4-FFF2-40B4-BE49-F238E27FC236}">
                  <a16:creationId xmlns:a16="http://schemas.microsoft.com/office/drawing/2014/main" id="{2C995D01-822E-4171-80FF-E11E7B56BC65}"/>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4" name="矩形 83">
            <a:extLst>
              <a:ext uri="{FF2B5EF4-FFF2-40B4-BE49-F238E27FC236}">
                <a16:creationId xmlns:a16="http://schemas.microsoft.com/office/drawing/2014/main" id="{76A33746-EB32-41D5-9ACB-097C145A3D6A}"/>
              </a:ext>
            </a:extLst>
          </p:cNvPr>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5" name="矩形 84">
            <a:extLst>
              <a:ext uri="{FF2B5EF4-FFF2-40B4-BE49-F238E27FC236}">
                <a16:creationId xmlns:a16="http://schemas.microsoft.com/office/drawing/2014/main" id="{5183DDE3-1E35-435A-A72B-DF27AC883C64}"/>
              </a:ext>
            </a:extLst>
          </p:cNvPr>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6" name="矩形 85">
            <a:extLst>
              <a:ext uri="{FF2B5EF4-FFF2-40B4-BE49-F238E27FC236}">
                <a16:creationId xmlns:a16="http://schemas.microsoft.com/office/drawing/2014/main" id="{DEEC4770-5C05-4A3C-9BF2-59DE1F5D346D}"/>
              </a:ext>
            </a:extLst>
          </p:cNvPr>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8" name="矩形 107">
            <a:extLst>
              <a:ext uri="{FF2B5EF4-FFF2-40B4-BE49-F238E27FC236}">
                <a16:creationId xmlns:a16="http://schemas.microsoft.com/office/drawing/2014/main" id="{6ADB1B62-9209-41E9-9F0E-E9B3FCE3C8B8}"/>
              </a:ext>
            </a:extLst>
          </p:cNvPr>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9" name="文本框 108">
            <a:extLst>
              <a:ext uri="{FF2B5EF4-FFF2-40B4-BE49-F238E27FC236}">
                <a16:creationId xmlns:a16="http://schemas.microsoft.com/office/drawing/2014/main" id="{A41F2385-FB49-4C2D-A0C6-CCDB96DE4BB9}"/>
              </a:ext>
            </a:extLst>
          </p:cNvPr>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10" name="组 209">
            <a:extLst>
              <a:ext uri="{FF2B5EF4-FFF2-40B4-BE49-F238E27FC236}">
                <a16:creationId xmlns:a16="http://schemas.microsoft.com/office/drawing/2014/main" id="{3D1563F0-C9DC-4387-9C95-CE8C4486512C}"/>
              </a:ext>
            </a:extLst>
          </p:cNvPr>
          <p:cNvGrpSpPr/>
          <p:nvPr/>
        </p:nvGrpSpPr>
        <p:grpSpPr>
          <a:xfrm>
            <a:off x="-3398070" y="4458239"/>
            <a:ext cx="2806943" cy="351124"/>
            <a:chOff x="-3429000" y="9944467"/>
            <a:chExt cx="3171264" cy="702248"/>
          </a:xfrm>
        </p:grpSpPr>
        <p:sp>
          <p:nvSpPr>
            <p:cNvPr id="111" name="矩形 110">
              <a:extLst>
                <a:ext uri="{FF2B5EF4-FFF2-40B4-BE49-F238E27FC236}">
                  <a16:creationId xmlns:a16="http://schemas.microsoft.com/office/drawing/2014/main" id="{456C2ED5-9CC3-45AA-8AA3-95970443F8C0}"/>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2" name="矩形 111">
              <a:extLst>
                <a:ext uri="{FF2B5EF4-FFF2-40B4-BE49-F238E27FC236}">
                  <a16:creationId xmlns:a16="http://schemas.microsoft.com/office/drawing/2014/main" id="{77F1527E-A913-4CEA-8E08-209D378E113B}"/>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3" name="矩形 112">
              <a:extLst>
                <a:ext uri="{FF2B5EF4-FFF2-40B4-BE49-F238E27FC236}">
                  <a16:creationId xmlns:a16="http://schemas.microsoft.com/office/drawing/2014/main" id="{0551C959-CA45-4838-99A4-9F95ACA2E77D}"/>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a:extLst>
                <a:ext uri="{FF2B5EF4-FFF2-40B4-BE49-F238E27FC236}">
                  <a16:creationId xmlns:a16="http://schemas.microsoft.com/office/drawing/2014/main" id="{097238B0-4283-4FC7-AE64-31C99FE7D514}"/>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5" name="文本框 114">
            <a:extLst>
              <a:ext uri="{FF2B5EF4-FFF2-40B4-BE49-F238E27FC236}">
                <a16:creationId xmlns:a16="http://schemas.microsoft.com/office/drawing/2014/main" id="{10BA4F50-EA6A-4E4D-AA5E-0AEDC4446F36}"/>
              </a:ext>
            </a:extLst>
          </p:cNvPr>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16" name="矩形 115">
            <a:extLst>
              <a:ext uri="{FF2B5EF4-FFF2-40B4-BE49-F238E27FC236}">
                <a16:creationId xmlns:a16="http://schemas.microsoft.com/office/drawing/2014/main" id="{9664B0DD-0E5D-4DFC-B24C-58CDB576632E}"/>
              </a:ext>
            </a:extLst>
          </p:cNvPr>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7" name="矩形 116">
            <a:extLst>
              <a:ext uri="{FF2B5EF4-FFF2-40B4-BE49-F238E27FC236}">
                <a16:creationId xmlns:a16="http://schemas.microsoft.com/office/drawing/2014/main" id="{3690E41C-B5C2-472C-9B82-90BEF8ACB56A}"/>
              </a:ext>
            </a:extLst>
          </p:cNvPr>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8" name="矩形 117">
            <a:extLst>
              <a:ext uri="{FF2B5EF4-FFF2-40B4-BE49-F238E27FC236}">
                <a16:creationId xmlns:a16="http://schemas.microsoft.com/office/drawing/2014/main" id="{81667544-25DC-4137-BC1A-39B73C51991A}"/>
              </a:ext>
            </a:extLst>
          </p:cNvPr>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a:extLst>
              <a:ext uri="{FF2B5EF4-FFF2-40B4-BE49-F238E27FC236}">
                <a16:creationId xmlns:a16="http://schemas.microsoft.com/office/drawing/2014/main" id="{73F33CEC-6737-497E-A359-7EECA127634A}"/>
              </a:ext>
            </a:extLst>
          </p:cNvPr>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文本框 119">
            <a:extLst>
              <a:ext uri="{FF2B5EF4-FFF2-40B4-BE49-F238E27FC236}">
                <a16:creationId xmlns:a16="http://schemas.microsoft.com/office/drawing/2014/main" id="{BD6C90E4-842B-4720-A096-ED17DA08B31F}"/>
              </a:ext>
            </a:extLst>
          </p:cNvPr>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1" name="矩形 120">
            <a:extLst>
              <a:ext uri="{FF2B5EF4-FFF2-40B4-BE49-F238E27FC236}">
                <a16:creationId xmlns:a16="http://schemas.microsoft.com/office/drawing/2014/main" id="{F2132AB7-247A-4E57-9EA1-6B3AA3874F8D}"/>
              </a:ext>
            </a:extLst>
          </p:cNvPr>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2" name="矩形 121">
            <a:extLst>
              <a:ext uri="{FF2B5EF4-FFF2-40B4-BE49-F238E27FC236}">
                <a16:creationId xmlns:a16="http://schemas.microsoft.com/office/drawing/2014/main" id="{05B80E99-8F56-4E85-87D6-28B34C728F57}"/>
              </a:ext>
            </a:extLst>
          </p:cNvPr>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a:extLst>
              <a:ext uri="{FF2B5EF4-FFF2-40B4-BE49-F238E27FC236}">
                <a16:creationId xmlns:a16="http://schemas.microsoft.com/office/drawing/2014/main" id="{F1CCEA5F-1A30-4CC9-8645-BAC1F7736089}"/>
              </a:ext>
            </a:extLst>
          </p:cNvPr>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a:extLst>
              <a:ext uri="{FF2B5EF4-FFF2-40B4-BE49-F238E27FC236}">
                <a16:creationId xmlns:a16="http://schemas.microsoft.com/office/drawing/2014/main" id="{651CA7F3-E9D8-4FBE-8D7E-5B4F99C98668}"/>
              </a:ext>
            </a:extLst>
          </p:cNvPr>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a:extLst>
              <a:ext uri="{FF2B5EF4-FFF2-40B4-BE49-F238E27FC236}">
                <a16:creationId xmlns:a16="http://schemas.microsoft.com/office/drawing/2014/main" id="{BF2830DA-4FC7-4672-8D4A-7175971B5101}"/>
              </a:ext>
            </a:extLst>
          </p:cNvPr>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a:extLst>
              <a:ext uri="{FF2B5EF4-FFF2-40B4-BE49-F238E27FC236}">
                <a16:creationId xmlns:a16="http://schemas.microsoft.com/office/drawing/2014/main" id="{F2EFDBD1-2950-47DF-8FA5-70F9C59826E4}"/>
              </a:ext>
            </a:extLst>
          </p:cNvPr>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7" name="文本框 126">
            <a:extLst>
              <a:ext uri="{FF2B5EF4-FFF2-40B4-BE49-F238E27FC236}">
                <a16:creationId xmlns:a16="http://schemas.microsoft.com/office/drawing/2014/main" id="{6EABDC17-A9A4-41C4-9291-2BBAA2DF0D16}"/>
              </a:ext>
            </a:extLst>
          </p:cNvPr>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28" name="文本框 127">
            <a:extLst>
              <a:ext uri="{FF2B5EF4-FFF2-40B4-BE49-F238E27FC236}">
                <a16:creationId xmlns:a16="http://schemas.microsoft.com/office/drawing/2014/main" id="{6583D0A4-BA83-4094-99A2-90BB64DB2792}"/>
              </a:ext>
            </a:extLst>
          </p:cNvPr>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29" name="组 65">
            <a:extLst>
              <a:ext uri="{FF2B5EF4-FFF2-40B4-BE49-F238E27FC236}">
                <a16:creationId xmlns:a16="http://schemas.microsoft.com/office/drawing/2014/main" id="{37174C01-51D8-4917-B3B3-A5048D508637}"/>
              </a:ext>
            </a:extLst>
          </p:cNvPr>
          <p:cNvGrpSpPr/>
          <p:nvPr/>
        </p:nvGrpSpPr>
        <p:grpSpPr>
          <a:xfrm>
            <a:off x="-3400879" y="2739059"/>
            <a:ext cx="2809752" cy="348813"/>
            <a:chOff x="5058585" y="17714855"/>
            <a:chExt cx="4833751" cy="515167"/>
          </a:xfrm>
        </p:grpSpPr>
        <p:sp>
          <p:nvSpPr>
            <p:cNvPr id="130" name="矩形 129">
              <a:extLst>
                <a:ext uri="{FF2B5EF4-FFF2-40B4-BE49-F238E27FC236}">
                  <a16:creationId xmlns:a16="http://schemas.microsoft.com/office/drawing/2014/main" id="{8DD66AF9-C1CE-43C0-9F6E-1041D3F55A81}"/>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a:extLst>
                <a:ext uri="{FF2B5EF4-FFF2-40B4-BE49-F238E27FC236}">
                  <a16:creationId xmlns:a16="http://schemas.microsoft.com/office/drawing/2014/main" id="{A8417AF3-D383-4D8A-9D07-25BF5DD54792}"/>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a:extLst>
                <a:ext uri="{FF2B5EF4-FFF2-40B4-BE49-F238E27FC236}">
                  <a16:creationId xmlns:a16="http://schemas.microsoft.com/office/drawing/2014/main" id="{053C3242-F499-4169-8A37-EFDD2D621973}"/>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矩形 132">
              <a:extLst>
                <a:ext uri="{FF2B5EF4-FFF2-40B4-BE49-F238E27FC236}">
                  <a16:creationId xmlns:a16="http://schemas.microsoft.com/office/drawing/2014/main" id="{2A47290F-9EF7-486A-823F-09FCBC452D1E}"/>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1" name="文本框 150">
            <a:extLst>
              <a:ext uri="{FF2B5EF4-FFF2-40B4-BE49-F238E27FC236}">
                <a16:creationId xmlns:a16="http://schemas.microsoft.com/office/drawing/2014/main" id="{D37E9BE6-C49D-44CC-AF54-7B2833942577}"/>
              </a:ext>
            </a:extLst>
          </p:cNvPr>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2" name="组 88">
            <a:extLst>
              <a:ext uri="{FF2B5EF4-FFF2-40B4-BE49-F238E27FC236}">
                <a16:creationId xmlns:a16="http://schemas.microsoft.com/office/drawing/2014/main" id="{6D9886EA-6511-410A-BED4-74950AAF936E}"/>
              </a:ext>
            </a:extLst>
          </p:cNvPr>
          <p:cNvGrpSpPr/>
          <p:nvPr/>
        </p:nvGrpSpPr>
        <p:grpSpPr>
          <a:xfrm>
            <a:off x="-3388739" y="3603967"/>
            <a:ext cx="2797612" cy="348813"/>
            <a:chOff x="10651243" y="17726064"/>
            <a:chExt cx="4775839" cy="526796"/>
          </a:xfrm>
        </p:grpSpPr>
        <p:sp>
          <p:nvSpPr>
            <p:cNvPr id="153" name="矩形 152">
              <a:extLst>
                <a:ext uri="{FF2B5EF4-FFF2-40B4-BE49-F238E27FC236}">
                  <a16:creationId xmlns:a16="http://schemas.microsoft.com/office/drawing/2014/main" id="{42FA0CDC-C15B-4FCE-BF30-5544CD6EFF95}"/>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a:extLst>
                <a:ext uri="{FF2B5EF4-FFF2-40B4-BE49-F238E27FC236}">
                  <a16:creationId xmlns:a16="http://schemas.microsoft.com/office/drawing/2014/main" id="{0EFAA0B3-CF36-4C99-BDC4-0BAF0CC98C92}"/>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a:extLst>
                <a:ext uri="{FF2B5EF4-FFF2-40B4-BE49-F238E27FC236}">
                  <a16:creationId xmlns:a16="http://schemas.microsoft.com/office/drawing/2014/main" id="{C5F39394-0957-4AD2-BC7B-6A58F5201A26}"/>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6" name="矩形 155">
              <a:extLst>
                <a:ext uri="{FF2B5EF4-FFF2-40B4-BE49-F238E27FC236}">
                  <a16:creationId xmlns:a16="http://schemas.microsoft.com/office/drawing/2014/main" id="{72053F83-1056-4AAC-B8A1-FE516F9262B9}"/>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7" name="文本框 156">
            <a:extLst>
              <a:ext uri="{FF2B5EF4-FFF2-40B4-BE49-F238E27FC236}">
                <a16:creationId xmlns:a16="http://schemas.microsoft.com/office/drawing/2014/main" id="{6185B72B-CC30-4AA5-983B-6D242E48954A}"/>
              </a:ext>
            </a:extLst>
          </p:cNvPr>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58" name="文本框 157">
            <a:extLst>
              <a:ext uri="{FF2B5EF4-FFF2-40B4-BE49-F238E27FC236}">
                <a16:creationId xmlns:a16="http://schemas.microsoft.com/office/drawing/2014/main" id="{90EBE25D-35E2-4E95-A9FF-5709C1AF50F7}"/>
              </a:ext>
            </a:extLst>
          </p:cNvPr>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9" name="文本框 158">
            <a:extLst>
              <a:ext uri="{FF2B5EF4-FFF2-40B4-BE49-F238E27FC236}">
                <a16:creationId xmlns:a16="http://schemas.microsoft.com/office/drawing/2014/main" id="{FD3DB394-8801-415A-A84E-F92BDEF111BB}"/>
              </a:ext>
            </a:extLst>
          </p:cNvPr>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0" name="文本框 159">
            <a:extLst>
              <a:ext uri="{FF2B5EF4-FFF2-40B4-BE49-F238E27FC236}">
                <a16:creationId xmlns:a16="http://schemas.microsoft.com/office/drawing/2014/main" id="{5B098FC0-534A-4996-AEE6-48FD70A7ACDB}"/>
              </a:ext>
            </a:extLst>
          </p:cNvPr>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1" name="文本框 160">
            <a:extLst>
              <a:ext uri="{FF2B5EF4-FFF2-40B4-BE49-F238E27FC236}">
                <a16:creationId xmlns:a16="http://schemas.microsoft.com/office/drawing/2014/main" id="{5161F824-DE98-4485-87D8-5FCD1469B3E6}"/>
              </a:ext>
            </a:extLst>
          </p:cNvPr>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2" name="文本框 161">
            <a:extLst>
              <a:ext uri="{FF2B5EF4-FFF2-40B4-BE49-F238E27FC236}">
                <a16:creationId xmlns:a16="http://schemas.microsoft.com/office/drawing/2014/main" id="{9D61311A-F8D6-452E-AA73-F7213A490D39}"/>
              </a:ext>
            </a:extLst>
          </p:cNvPr>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3" name="文本框 162">
            <a:extLst>
              <a:ext uri="{FF2B5EF4-FFF2-40B4-BE49-F238E27FC236}">
                <a16:creationId xmlns:a16="http://schemas.microsoft.com/office/drawing/2014/main" id="{6721CE36-3B39-4F63-AB1E-69AFC74809D9}"/>
              </a:ext>
            </a:extLst>
          </p:cNvPr>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4" name="文本框 163">
            <a:extLst>
              <a:ext uri="{FF2B5EF4-FFF2-40B4-BE49-F238E27FC236}">
                <a16:creationId xmlns:a16="http://schemas.microsoft.com/office/drawing/2014/main" id="{E80ED22A-128D-42AA-940C-F3C503644F0B}"/>
              </a:ext>
            </a:extLst>
          </p:cNvPr>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92" name="Textplatzhalter 3">
            <a:extLst>
              <a:ext uri="{FF2B5EF4-FFF2-40B4-BE49-F238E27FC236}">
                <a16:creationId xmlns:a16="http://schemas.microsoft.com/office/drawing/2014/main" id="{9AFD6035-52F9-4A87-8672-68CFBF320A85}"/>
              </a:ext>
            </a:extLst>
          </p:cNvPr>
          <p:cNvSpPr>
            <a:spLocks noGrp="1"/>
          </p:cNvSpPr>
          <p:nvPr>
            <p:ph type="body" sz="quarter" idx="58" hasCustomPrompt="1"/>
          </p:nvPr>
        </p:nvSpPr>
        <p:spPr>
          <a:xfrm>
            <a:off x="735493" y="6096530"/>
            <a:ext cx="9160221" cy="151857"/>
          </a:xfrm>
        </p:spPr>
        <p:txBody>
          <a:bodyPr tIns="36000" bIns="36000" anchor="t">
            <a:noAutofit/>
          </a:bodyPr>
          <a:lstStyle>
            <a:lvl1pPr marL="0" indent="0">
              <a:lnSpc>
                <a:spcPct val="100000"/>
              </a:lnSpc>
              <a:buNone/>
              <a:defRPr sz="1600" b="0" i="0" spc="0" baseline="0">
                <a:solidFill>
                  <a:schemeClr val="bg1"/>
                </a:solidFill>
                <a:latin typeface="vivo type CN简 Regular" panose="02000500000000000000" charset="-122"/>
                <a:ea typeface="vivo type CN简 Regular" panose="02000500000000000000" charset="-122"/>
                <a:cs typeface="vivo type CNS" charset="-122"/>
              </a:defRPr>
            </a:lvl1pPr>
          </a:lstStyle>
          <a:p>
            <a:pPr lvl="0"/>
            <a:r>
              <a:rPr lang="en-US" altLang="zh-CN" noProof="0" dirty="0"/>
              <a:t>www.vivo.com</a:t>
            </a:r>
            <a:endParaRPr lang="zh-CN" altLang="en-US" noProof="0" dirty="0"/>
          </a:p>
        </p:txBody>
      </p:sp>
      <p:pic>
        <p:nvPicPr>
          <p:cNvPr id="63" name="图片 62">
            <a:extLst>
              <a:ext uri="{FF2B5EF4-FFF2-40B4-BE49-F238E27FC236}">
                <a16:creationId xmlns:a16="http://schemas.microsoft.com/office/drawing/2014/main" id="{8A190937-9540-4D5F-933D-A8D973E8E40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625744" y="317694"/>
            <a:ext cx="979636" cy="257702"/>
          </a:xfrm>
          <a:prstGeom prst="rect">
            <a:avLst/>
          </a:prstGeom>
        </p:spPr>
      </p:pic>
      <p:sp>
        <p:nvSpPr>
          <p:cNvPr id="62" name="矩形 61">
            <a:extLst>
              <a:ext uri="{FF2B5EF4-FFF2-40B4-BE49-F238E27FC236}">
                <a16:creationId xmlns:a16="http://schemas.microsoft.com/office/drawing/2014/main" id="{A3DE5C06-072D-4374-A1D9-6D4DCC2C9467}"/>
              </a:ext>
            </a:extLst>
          </p:cNvPr>
          <p:cNvSpPr/>
          <p:nvPr userDrawn="1"/>
        </p:nvSpPr>
        <p:spPr>
          <a:xfrm>
            <a:off x="678070" y="1492739"/>
            <a:ext cx="8176613" cy="1877437"/>
          </a:xfrm>
          <a:prstGeom prst="rect">
            <a:avLst/>
          </a:prstGeom>
        </p:spPr>
        <p:txBody>
          <a:bodyPr wrap="square">
            <a:spAutoFit/>
          </a:bodyPr>
          <a:lstStyle/>
          <a:p>
            <a:pPr lvl="0"/>
            <a:r>
              <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THANK YOU.</a:t>
            </a:r>
          </a:p>
          <a:p>
            <a:pPr lvl="0"/>
            <a:r>
              <a:rPr lang="zh-CN" altLang="en-US"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谢谢。</a:t>
            </a:r>
            <a:endPar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endParaRPr>
          </a:p>
        </p:txBody>
      </p:sp>
      <p:sp>
        <p:nvSpPr>
          <p:cNvPr id="64" name="矩形 63">
            <a:extLst>
              <a:ext uri="{FF2B5EF4-FFF2-40B4-BE49-F238E27FC236}">
                <a16:creationId xmlns:a16="http://schemas.microsoft.com/office/drawing/2014/main" id="{85C87E0E-902F-4140-B0A1-2B79F388606A}"/>
              </a:ext>
            </a:extLst>
          </p:cNvPr>
          <p:cNvSpPr/>
          <p:nvPr userDrawn="1"/>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65" name="矩形 64">
            <a:extLst>
              <a:ext uri="{FF2B5EF4-FFF2-40B4-BE49-F238E27FC236}">
                <a16:creationId xmlns:a16="http://schemas.microsoft.com/office/drawing/2014/main" id="{0C0C8038-2D3E-40D8-AA43-FD5C1EDB3640}"/>
              </a:ext>
            </a:extLst>
          </p:cNvPr>
          <p:cNvSpPr/>
          <p:nvPr userDrawn="1"/>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66" name="文本框 65">
            <a:extLst>
              <a:ext uri="{FF2B5EF4-FFF2-40B4-BE49-F238E27FC236}">
                <a16:creationId xmlns:a16="http://schemas.microsoft.com/office/drawing/2014/main" id="{B8503914-6CE9-4F9D-882C-D81BE95A286D}"/>
              </a:ext>
            </a:extLst>
          </p:cNvPr>
          <p:cNvSpPr txBox="1"/>
          <p:nvPr userDrawn="1"/>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67" name="组 176">
            <a:extLst>
              <a:ext uri="{FF2B5EF4-FFF2-40B4-BE49-F238E27FC236}">
                <a16:creationId xmlns:a16="http://schemas.microsoft.com/office/drawing/2014/main" id="{8B0B2478-3DAA-4963-80F1-7E484DF3082D}"/>
              </a:ext>
            </a:extLst>
          </p:cNvPr>
          <p:cNvGrpSpPr/>
          <p:nvPr userDrawn="1"/>
        </p:nvGrpSpPr>
        <p:grpSpPr>
          <a:xfrm>
            <a:off x="-3386918" y="1009241"/>
            <a:ext cx="2795791" cy="348813"/>
            <a:chOff x="-5043485" y="1324983"/>
            <a:chExt cx="4785749" cy="538842"/>
          </a:xfrm>
        </p:grpSpPr>
        <p:sp>
          <p:nvSpPr>
            <p:cNvPr id="68" name="矩形 67">
              <a:extLst>
                <a:ext uri="{FF2B5EF4-FFF2-40B4-BE49-F238E27FC236}">
                  <a16:creationId xmlns:a16="http://schemas.microsoft.com/office/drawing/2014/main" id="{60AB0454-1038-4E52-B37C-496C6A6FB0DC}"/>
                </a:ext>
              </a:extLst>
            </p:cNvPr>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69" name="矩形 68">
              <a:extLst>
                <a:ext uri="{FF2B5EF4-FFF2-40B4-BE49-F238E27FC236}">
                  <a16:creationId xmlns:a16="http://schemas.microsoft.com/office/drawing/2014/main" id="{83630251-08D5-4764-8B9B-28C9716DE6C9}"/>
                </a:ext>
              </a:extLst>
            </p:cNvPr>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7" name="矩形 86">
              <a:extLst>
                <a:ext uri="{FF2B5EF4-FFF2-40B4-BE49-F238E27FC236}">
                  <a16:creationId xmlns:a16="http://schemas.microsoft.com/office/drawing/2014/main" id="{F3D68ADC-EB45-4D6E-A4C2-C1AA40C75426}"/>
                </a:ext>
              </a:extLst>
            </p:cNvPr>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8" name="矩形 87">
              <a:extLst>
                <a:ext uri="{FF2B5EF4-FFF2-40B4-BE49-F238E27FC236}">
                  <a16:creationId xmlns:a16="http://schemas.microsoft.com/office/drawing/2014/main" id="{8B990BF3-9BB3-4E51-834A-CE891F7811F3}"/>
                </a:ext>
              </a:extLst>
            </p:cNvPr>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9" name="文本框 88">
            <a:extLst>
              <a:ext uri="{FF2B5EF4-FFF2-40B4-BE49-F238E27FC236}">
                <a16:creationId xmlns:a16="http://schemas.microsoft.com/office/drawing/2014/main" id="{DBDB738A-68BE-4A11-8B03-54B0F786F581}"/>
              </a:ext>
            </a:extLst>
          </p:cNvPr>
          <p:cNvSpPr txBox="1"/>
          <p:nvPr userDrawn="1"/>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0" name="组 183">
            <a:extLst>
              <a:ext uri="{FF2B5EF4-FFF2-40B4-BE49-F238E27FC236}">
                <a16:creationId xmlns:a16="http://schemas.microsoft.com/office/drawing/2014/main" id="{CFD4501D-14DB-4A7F-ADAC-5B72054A4251}"/>
              </a:ext>
            </a:extLst>
          </p:cNvPr>
          <p:cNvGrpSpPr/>
          <p:nvPr userDrawn="1"/>
        </p:nvGrpSpPr>
        <p:grpSpPr>
          <a:xfrm>
            <a:off x="-3386918" y="1862479"/>
            <a:ext cx="2795791" cy="348813"/>
            <a:chOff x="16164196" y="17668285"/>
            <a:chExt cx="4785749" cy="486635"/>
          </a:xfrm>
        </p:grpSpPr>
        <p:sp>
          <p:nvSpPr>
            <p:cNvPr id="91" name="矩形 90">
              <a:extLst>
                <a:ext uri="{FF2B5EF4-FFF2-40B4-BE49-F238E27FC236}">
                  <a16:creationId xmlns:a16="http://schemas.microsoft.com/office/drawing/2014/main" id="{D9CE95E7-F6E3-4537-8C9D-D8AE36589835}"/>
                </a:ext>
              </a:extLst>
            </p:cNvPr>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2" name="矩形 91">
              <a:extLst>
                <a:ext uri="{FF2B5EF4-FFF2-40B4-BE49-F238E27FC236}">
                  <a16:creationId xmlns:a16="http://schemas.microsoft.com/office/drawing/2014/main" id="{B6C33016-F020-412B-9145-C66C9A5A4A8E}"/>
                </a:ext>
              </a:extLst>
            </p:cNvPr>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a:extLst>
                <a:ext uri="{FF2B5EF4-FFF2-40B4-BE49-F238E27FC236}">
                  <a16:creationId xmlns:a16="http://schemas.microsoft.com/office/drawing/2014/main" id="{5582A293-AED6-4744-8C7D-B2C974F10D9A}"/>
                </a:ext>
              </a:extLst>
            </p:cNvPr>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4" name="矩形 93">
              <a:extLst>
                <a:ext uri="{FF2B5EF4-FFF2-40B4-BE49-F238E27FC236}">
                  <a16:creationId xmlns:a16="http://schemas.microsoft.com/office/drawing/2014/main" id="{B16B2C74-1BD8-4A92-AE1B-C86BEDA4DB89}"/>
                </a:ext>
              </a:extLst>
            </p:cNvPr>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95" name="矩形 94">
            <a:extLst>
              <a:ext uri="{FF2B5EF4-FFF2-40B4-BE49-F238E27FC236}">
                <a16:creationId xmlns:a16="http://schemas.microsoft.com/office/drawing/2014/main" id="{A32BA1EE-8462-47A0-BF1E-3D2D9A8F1DB6}"/>
              </a:ext>
            </a:extLst>
          </p:cNvPr>
          <p:cNvSpPr/>
          <p:nvPr userDrawn="1"/>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6" name="矩形 95">
            <a:extLst>
              <a:ext uri="{FF2B5EF4-FFF2-40B4-BE49-F238E27FC236}">
                <a16:creationId xmlns:a16="http://schemas.microsoft.com/office/drawing/2014/main" id="{974025ED-E0D4-4C44-A726-29E18A395676}"/>
              </a:ext>
            </a:extLst>
          </p:cNvPr>
          <p:cNvSpPr/>
          <p:nvPr userDrawn="1"/>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7" name="矩形 96">
            <a:extLst>
              <a:ext uri="{FF2B5EF4-FFF2-40B4-BE49-F238E27FC236}">
                <a16:creationId xmlns:a16="http://schemas.microsoft.com/office/drawing/2014/main" id="{7EF99069-6A04-4203-A0E3-96B7C0B93124}"/>
              </a:ext>
            </a:extLst>
          </p:cNvPr>
          <p:cNvSpPr/>
          <p:nvPr userDrawn="1"/>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8" name="矩形 97">
            <a:extLst>
              <a:ext uri="{FF2B5EF4-FFF2-40B4-BE49-F238E27FC236}">
                <a16:creationId xmlns:a16="http://schemas.microsoft.com/office/drawing/2014/main" id="{6EB189A2-B699-4C99-84A9-127E59A7B2F0}"/>
              </a:ext>
            </a:extLst>
          </p:cNvPr>
          <p:cNvSpPr/>
          <p:nvPr userDrawn="1"/>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9" name="文本框 98">
            <a:extLst>
              <a:ext uri="{FF2B5EF4-FFF2-40B4-BE49-F238E27FC236}">
                <a16:creationId xmlns:a16="http://schemas.microsoft.com/office/drawing/2014/main" id="{0A0EB27F-2DFB-4C23-BBBA-63374FA3EC05}"/>
              </a:ext>
            </a:extLst>
          </p:cNvPr>
          <p:cNvSpPr txBox="1"/>
          <p:nvPr userDrawn="1"/>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00" name="组 209">
            <a:extLst>
              <a:ext uri="{FF2B5EF4-FFF2-40B4-BE49-F238E27FC236}">
                <a16:creationId xmlns:a16="http://schemas.microsoft.com/office/drawing/2014/main" id="{7B0DE2DB-9BE6-476D-A9DB-760DE55AD004}"/>
              </a:ext>
            </a:extLst>
          </p:cNvPr>
          <p:cNvGrpSpPr/>
          <p:nvPr userDrawn="1"/>
        </p:nvGrpSpPr>
        <p:grpSpPr>
          <a:xfrm>
            <a:off x="-3398070" y="4458239"/>
            <a:ext cx="2806943" cy="351124"/>
            <a:chOff x="-3429000" y="9944467"/>
            <a:chExt cx="3171264" cy="702248"/>
          </a:xfrm>
        </p:grpSpPr>
        <p:sp>
          <p:nvSpPr>
            <p:cNvPr id="101" name="矩形 100">
              <a:extLst>
                <a:ext uri="{FF2B5EF4-FFF2-40B4-BE49-F238E27FC236}">
                  <a16:creationId xmlns:a16="http://schemas.microsoft.com/office/drawing/2014/main" id="{58F52824-6F53-4139-85C9-AEF1F4F724D7}"/>
                </a:ext>
              </a:extLst>
            </p:cNvPr>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2" name="矩形 101">
              <a:extLst>
                <a:ext uri="{FF2B5EF4-FFF2-40B4-BE49-F238E27FC236}">
                  <a16:creationId xmlns:a16="http://schemas.microsoft.com/office/drawing/2014/main" id="{ED9721EF-84C0-4715-A202-6E1C83847BDA}"/>
                </a:ext>
              </a:extLst>
            </p:cNvPr>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3" name="矩形 102">
              <a:extLst>
                <a:ext uri="{FF2B5EF4-FFF2-40B4-BE49-F238E27FC236}">
                  <a16:creationId xmlns:a16="http://schemas.microsoft.com/office/drawing/2014/main" id="{6135B451-7A48-40E7-87DA-362070E29656}"/>
                </a:ext>
              </a:extLst>
            </p:cNvPr>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4" name="矩形 103">
              <a:extLst>
                <a:ext uri="{FF2B5EF4-FFF2-40B4-BE49-F238E27FC236}">
                  <a16:creationId xmlns:a16="http://schemas.microsoft.com/office/drawing/2014/main" id="{FE0D0139-8D40-4A6E-BD57-4ED805D049ED}"/>
                </a:ext>
              </a:extLst>
            </p:cNvPr>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5" name="文本框 104">
            <a:extLst>
              <a:ext uri="{FF2B5EF4-FFF2-40B4-BE49-F238E27FC236}">
                <a16:creationId xmlns:a16="http://schemas.microsoft.com/office/drawing/2014/main" id="{673F1A72-8F30-4CEF-8715-29E5CB02C00D}"/>
              </a:ext>
            </a:extLst>
          </p:cNvPr>
          <p:cNvSpPr txBox="1"/>
          <p:nvPr userDrawn="1"/>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06" name="矩形 105">
            <a:extLst>
              <a:ext uri="{FF2B5EF4-FFF2-40B4-BE49-F238E27FC236}">
                <a16:creationId xmlns:a16="http://schemas.microsoft.com/office/drawing/2014/main" id="{4B0FF7EC-7D8C-487C-A829-018E048DE92A}"/>
              </a:ext>
            </a:extLst>
          </p:cNvPr>
          <p:cNvSpPr/>
          <p:nvPr userDrawn="1"/>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7" name="矩形 106">
            <a:extLst>
              <a:ext uri="{FF2B5EF4-FFF2-40B4-BE49-F238E27FC236}">
                <a16:creationId xmlns:a16="http://schemas.microsoft.com/office/drawing/2014/main" id="{F64AB6C0-8A0B-4D4C-8971-DE68839D373A}"/>
              </a:ext>
            </a:extLst>
          </p:cNvPr>
          <p:cNvSpPr/>
          <p:nvPr userDrawn="1"/>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a:extLst>
              <a:ext uri="{FF2B5EF4-FFF2-40B4-BE49-F238E27FC236}">
                <a16:creationId xmlns:a16="http://schemas.microsoft.com/office/drawing/2014/main" id="{E127176F-59FE-4680-B9C8-4BCCFF04BBD5}"/>
              </a:ext>
            </a:extLst>
          </p:cNvPr>
          <p:cNvSpPr/>
          <p:nvPr userDrawn="1"/>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a:extLst>
              <a:ext uri="{FF2B5EF4-FFF2-40B4-BE49-F238E27FC236}">
                <a16:creationId xmlns:a16="http://schemas.microsoft.com/office/drawing/2014/main" id="{87BEE52F-3370-42AE-BEE2-D4E0A13F78C5}"/>
              </a:ext>
            </a:extLst>
          </p:cNvPr>
          <p:cNvSpPr/>
          <p:nvPr userDrawn="1"/>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文本框 135">
            <a:extLst>
              <a:ext uri="{FF2B5EF4-FFF2-40B4-BE49-F238E27FC236}">
                <a16:creationId xmlns:a16="http://schemas.microsoft.com/office/drawing/2014/main" id="{497D3A03-C669-44E9-8C46-3229BEE38A15}"/>
              </a:ext>
            </a:extLst>
          </p:cNvPr>
          <p:cNvSpPr txBox="1"/>
          <p:nvPr userDrawn="1"/>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7" name="矩形 136">
            <a:extLst>
              <a:ext uri="{FF2B5EF4-FFF2-40B4-BE49-F238E27FC236}">
                <a16:creationId xmlns:a16="http://schemas.microsoft.com/office/drawing/2014/main" id="{91442137-822E-49A5-A5E0-EB5104C9E798}"/>
              </a:ext>
            </a:extLst>
          </p:cNvPr>
          <p:cNvSpPr/>
          <p:nvPr userDrawn="1"/>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a:extLst>
              <a:ext uri="{FF2B5EF4-FFF2-40B4-BE49-F238E27FC236}">
                <a16:creationId xmlns:a16="http://schemas.microsoft.com/office/drawing/2014/main" id="{214B1FFE-BC32-4BE9-AA79-29282D2313BE}"/>
              </a:ext>
            </a:extLst>
          </p:cNvPr>
          <p:cNvSpPr/>
          <p:nvPr userDrawn="1"/>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a:extLst>
              <a:ext uri="{FF2B5EF4-FFF2-40B4-BE49-F238E27FC236}">
                <a16:creationId xmlns:a16="http://schemas.microsoft.com/office/drawing/2014/main" id="{78F86C1D-4633-46CB-87C5-3ED96586F155}"/>
              </a:ext>
            </a:extLst>
          </p:cNvPr>
          <p:cNvSpPr/>
          <p:nvPr userDrawn="1"/>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a:extLst>
              <a:ext uri="{FF2B5EF4-FFF2-40B4-BE49-F238E27FC236}">
                <a16:creationId xmlns:a16="http://schemas.microsoft.com/office/drawing/2014/main" id="{A934B038-4D14-4501-91BC-423B0BB01750}"/>
              </a:ext>
            </a:extLst>
          </p:cNvPr>
          <p:cNvSpPr/>
          <p:nvPr userDrawn="1"/>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a:extLst>
              <a:ext uri="{FF2B5EF4-FFF2-40B4-BE49-F238E27FC236}">
                <a16:creationId xmlns:a16="http://schemas.microsoft.com/office/drawing/2014/main" id="{298DADDD-7919-43C7-B545-FDAB6E71293A}"/>
              </a:ext>
            </a:extLst>
          </p:cNvPr>
          <p:cNvSpPr/>
          <p:nvPr userDrawn="1"/>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a:extLst>
              <a:ext uri="{FF2B5EF4-FFF2-40B4-BE49-F238E27FC236}">
                <a16:creationId xmlns:a16="http://schemas.microsoft.com/office/drawing/2014/main" id="{7A01CB75-D1C5-4472-A015-64DDE844618E}"/>
              </a:ext>
            </a:extLst>
          </p:cNvPr>
          <p:cNvSpPr/>
          <p:nvPr userDrawn="1"/>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文本框 142">
            <a:extLst>
              <a:ext uri="{FF2B5EF4-FFF2-40B4-BE49-F238E27FC236}">
                <a16:creationId xmlns:a16="http://schemas.microsoft.com/office/drawing/2014/main" id="{05B79341-C6F1-47EF-ACE7-3842D3825494}"/>
              </a:ext>
            </a:extLst>
          </p:cNvPr>
          <p:cNvSpPr txBox="1"/>
          <p:nvPr userDrawn="1"/>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4" name="文本框 143">
            <a:extLst>
              <a:ext uri="{FF2B5EF4-FFF2-40B4-BE49-F238E27FC236}">
                <a16:creationId xmlns:a16="http://schemas.microsoft.com/office/drawing/2014/main" id="{9233F9A9-9519-40B9-9DF5-692403680009}"/>
              </a:ext>
            </a:extLst>
          </p:cNvPr>
          <p:cNvSpPr txBox="1"/>
          <p:nvPr userDrawn="1"/>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45" name="组 65">
            <a:extLst>
              <a:ext uri="{FF2B5EF4-FFF2-40B4-BE49-F238E27FC236}">
                <a16:creationId xmlns:a16="http://schemas.microsoft.com/office/drawing/2014/main" id="{3A4F6A7C-A564-4B3C-87D3-73C38CE7FA44}"/>
              </a:ext>
            </a:extLst>
          </p:cNvPr>
          <p:cNvGrpSpPr/>
          <p:nvPr userDrawn="1"/>
        </p:nvGrpSpPr>
        <p:grpSpPr>
          <a:xfrm>
            <a:off x="-3400879" y="2739059"/>
            <a:ext cx="2809752" cy="348813"/>
            <a:chOff x="5058585" y="17714855"/>
            <a:chExt cx="4833751" cy="515167"/>
          </a:xfrm>
        </p:grpSpPr>
        <p:sp>
          <p:nvSpPr>
            <p:cNvPr id="146" name="矩形 145">
              <a:extLst>
                <a:ext uri="{FF2B5EF4-FFF2-40B4-BE49-F238E27FC236}">
                  <a16:creationId xmlns:a16="http://schemas.microsoft.com/office/drawing/2014/main" id="{A5BF773F-C4B8-428C-90F8-E8028346C235}"/>
                </a:ext>
              </a:extLst>
            </p:cNvPr>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a:extLst>
                <a:ext uri="{FF2B5EF4-FFF2-40B4-BE49-F238E27FC236}">
                  <a16:creationId xmlns:a16="http://schemas.microsoft.com/office/drawing/2014/main" id="{9AF3EED9-962D-40C4-8B14-DC79CB945D93}"/>
                </a:ext>
              </a:extLst>
            </p:cNvPr>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a:extLst>
                <a:ext uri="{FF2B5EF4-FFF2-40B4-BE49-F238E27FC236}">
                  <a16:creationId xmlns:a16="http://schemas.microsoft.com/office/drawing/2014/main" id="{B024DAED-266A-4D9C-90EB-42194BA2BA2B}"/>
                </a:ext>
              </a:extLst>
            </p:cNvPr>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矩形 148">
              <a:extLst>
                <a:ext uri="{FF2B5EF4-FFF2-40B4-BE49-F238E27FC236}">
                  <a16:creationId xmlns:a16="http://schemas.microsoft.com/office/drawing/2014/main" id="{570A224D-67D9-4ADF-9792-128D3CFD9F8D}"/>
                </a:ext>
              </a:extLst>
            </p:cNvPr>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0" name="文本框 149">
            <a:extLst>
              <a:ext uri="{FF2B5EF4-FFF2-40B4-BE49-F238E27FC236}">
                <a16:creationId xmlns:a16="http://schemas.microsoft.com/office/drawing/2014/main" id="{42E0C74A-C3A1-4A0D-8D57-C5B1C2C6FA7D}"/>
              </a:ext>
            </a:extLst>
          </p:cNvPr>
          <p:cNvSpPr txBox="1"/>
          <p:nvPr userDrawn="1"/>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65" name="组 88">
            <a:extLst>
              <a:ext uri="{FF2B5EF4-FFF2-40B4-BE49-F238E27FC236}">
                <a16:creationId xmlns:a16="http://schemas.microsoft.com/office/drawing/2014/main" id="{A87C076F-F0B5-4A18-9A8F-9121DFC83135}"/>
              </a:ext>
            </a:extLst>
          </p:cNvPr>
          <p:cNvGrpSpPr/>
          <p:nvPr userDrawn="1"/>
        </p:nvGrpSpPr>
        <p:grpSpPr>
          <a:xfrm>
            <a:off x="-3388739" y="3603967"/>
            <a:ext cx="2797612" cy="348813"/>
            <a:chOff x="10651243" y="17726064"/>
            <a:chExt cx="4775839" cy="526796"/>
          </a:xfrm>
        </p:grpSpPr>
        <p:sp>
          <p:nvSpPr>
            <p:cNvPr id="166" name="矩形 165">
              <a:extLst>
                <a:ext uri="{FF2B5EF4-FFF2-40B4-BE49-F238E27FC236}">
                  <a16:creationId xmlns:a16="http://schemas.microsoft.com/office/drawing/2014/main" id="{B163ABDB-BCBF-4543-9F22-DC63D73B58A2}"/>
                </a:ext>
              </a:extLst>
            </p:cNvPr>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7" name="矩形 166">
              <a:extLst>
                <a:ext uri="{FF2B5EF4-FFF2-40B4-BE49-F238E27FC236}">
                  <a16:creationId xmlns:a16="http://schemas.microsoft.com/office/drawing/2014/main" id="{2EA60AE2-343E-4F5D-AFEC-E29A2BA01FC9}"/>
                </a:ext>
              </a:extLst>
            </p:cNvPr>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8" name="矩形 167">
              <a:extLst>
                <a:ext uri="{FF2B5EF4-FFF2-40B4-BE49-F238E27FC236}">
                  <a16:creationId xmlns:a16="http://schemas.microsoft.com/office/drawing/2014/main" id="{654D9BB9-6D37-4474-BB2B-ACC203891260}"/>
                </a:ext>
              </a:extLst>
            </p:cNvPr>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9" name="矩形 168">
              <a:extLst>
                <a:ext uri="{FF2B5EF4-FFF2-40B4-BE49-F238E27FC236}">
                  <a16:creationId xmlns:a16="http://schemas.microsoft.com/office/drawing/2014/main" id="{6EF5AE66-F948-47C2-B14D-07E02BA32F26}"/>
                </a:ext>
              </a:extLst>
            </p:cNvPr>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70" name="文本框 169">
            <a:extLst>
              <a:ext uri="{FF2B5EF4-FFF2-40B4-BE49-F238E27FC236}">
                <a16:creationId xmlns:a16="http://schemas.microsoft.com/office/drawing/2014/main" id="{1CCF05B8-8C43-4AA4-92B3-2A4E28E7DC3D}"/>
              </a:ext>
            </a:extLst>
          </p:cNvPr>
          <p:cNvSpPr txBox="1"/>
          <p:nvPr userDrawn="1"/>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71" name="文本框 170">
            <a:extLst>
              <a:ext uri="{FF2B5EF4-FFF2-40B4-BE49-F238E27FC236}">
                <a16:creationId xmlns:a16="http://schemas.microsoft.com/office/drawing/2014/main" id="{C962B1A8-1E23-42E4-BA12-06B1401A043E}"/>
              </a:ext>
            </a:extLst>
          </p:cNvPr>
          <p:cNvSpPr txBox="1"/>
          <p:nvPr userDrawn="1"/>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2" name="文本框 171">
            <a:extLst>
              <a:ext uri="{FF2B5EF4-FFF2-40B4-BE49-F238E27FC236}">
                <a16:creationId xmlns:a16="http://schemas.microsoft.com/office/drawing/2014/main" id="{047ECF5C-09F8-4259-94BE-5FB2344FE26C}"/>
              </a:ext>
            </a:extLst>
          </p:cNvPr>
          <p:cNvSpPr txBox="1"/>
          <p:nvPr userDrawn="1"/>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3" name="文本框 172">
            <a:extLst>
              <a:ext uri="{FF2B5EF4-FFF2-40B4-BE49-F238E27FC236}">
                <a16:creationId xmlns:a16="http://schemas.microsoft.com/office/drawing/2014/main" id="{97B28D3F-5B6B-4846-9491-BEFE8363ED04}"/>
              </a:ext>
            </a:extLst>
          </p:cNvPr>
          <p:cNvSpPr txBox="1"/>
          <p:nvPr userDrawn="1"/>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4" name="文本框 173">
            <a:extLst>
              <a:ext uri="{FF2B5EF4-FFF2-40B4-BE49-F238E27FC236}">
                <a16:creationId xmlns:a16="http://schemas.microsoft.com/office/drawing/2014/main" id="{92C0151D-94B6-43CD-95E2-B54A9F2F2897}"/>
              </a:ext>
            </a:extLst>
          </p:cNvPr>
          <p:cNvSpPr txBox="1"/>
          <p:nvPr userDrawn="1"/>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5" name="文本框 174">
            <a:extLst>
              <a:ext uri="{FF2B5EF4-FFF2-40B4-BE49-F238E27FC236}">
                <a16:creationId xmlns:a16="http://schemas.microsoft.com/office/drawing/2014/main" id="{1E284BE1-A8C4-4BFB-800D-57F33E5B361A}"/>
              </a:ext>
            </a:extLst>
          </p:cNvPr>
          <p:cNvSpPr txBox="1"/>
          <p:nvPr userDrawn="1"/>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6" name="文本框 175">
            <a:extLst>
              <a:ext uri="{FF2B5EF4-FFF2-40B4-BE49-F238E27FC236}">
                <a16:creationId xmlns:a16="http://schemas.microsoft.com/office/drawing/2014/main" id="{8914F766-FEE6-4325-BF3F-14007CD400C4}"/>
              </a:ext>
            </a:extLst>
          </p:cNvPr>
          <p:cNvSpPr txBox="1"/>
          <p:nvPr userDrawn="1"/>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7" name="文本框 176">
            <a:extLst>
              <a:ext uri="{FF2B5EF4-FFF2-40B4-BE49-F238E27FC236}">
                <a16:creationId xmlns:a16="http://schemas.microsoft.com/office/drawing/2014/main" id="{CDD39159-3089-48A8-8DA3-85F173FE744F}"/>
              </a:ext>
            </a:extLst>
          </p:cNvPr>
          <p:cNvSpPr txBox="1"/>
          <p:nvPr userDrawn="1"/>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pic>
        <p:nvPicPr>
          <p:cNvPr id="178" name="图片 177">
            <a:extLst>
              <a:ext uri="{FF2B5EF4-FFF2-40B4-BE49-F238E27FC236}">
                <a16:creationId xmlns:a16="http://schemas.microsoft.com/office/drawing/2014/main" id="{3B594423-8E2C-4978-97D3-1DBCE24D28F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625744" y="317694"/>
            <a:ext cx="979636" cy="257702"/>
          </a:xfrm>
          <a:prstGeom prst="rect">
            <a:avLst/>
          </a:prstGeom>
        </p:spPr>
      </p:pic>
    </p:spTree>
    <p:extLst>
      <p:ext uri="{BB962C8B-B14F-4D97-AF65-F5344CB8AC3E}">
        <p14:creationId xmlns:p14="http://schemas.microsoft.com/office/powerpoint/2010/main" val="2522750512"/>
      </p:ext>
    </p:extLst>
  </p:cSld>
  <p:clrMapOvr>
    <a:masterClrMapping/>
  </p:clrMapOvr>
  <p:extLst>
    <p:ext uri="{DCECCB84-F9BA-43D5-87BE-67443E8EF086}">
      <p15:sldGuideLst xmlns:p15="http://schemas.microsoft.com/office/powerpoint/2012/main">
        <p15:guide id="8" orient="horz" pos="487">
          <p15:clr>
            <a:srgbClr val="FBAE40"/>
          </p15:clr>
        </p15:guide>
        <p15:guide id="10" pos="944">
          <p15:clr>
            <a:srgbClr val="FBAE40"/>
          </p15:clr>
        </p15:guide>
        <p15:guide id="16" orient="horz" pos="7903">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D78BB21-69A9-410D-A624-B8601EF8B19D}"/>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A197E029-7A46-43B5-BE3F-FBB12F592F30}"/>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28F25073-9A48-4B0F-B210-E910ECB36D61}"/>
              </a:ext>
            </a:extLst>
          </p:cNvPr>
          <p:cNvSpPr>
            <a:spLocks noGrp="1"/>
          </p:cNvSpPr>
          <p:nvPr>
            <p:ph type="dt" sz="half" idx="10"/>
          </p:nvPr>
        </p:nvSpPr>
        <p:spPr/>
        <p:txBody>
          <a:bodyPr/>
          <a:lstStyle/>
          <a:p>
            <a:fld id="{6B99A264-D8DE-427F-B8FD-18C37BA6A252}" type="datetimeFigureOut">
              <a:rPr lang="zh-CN" altLang="en-US" smtClean="0"/>
              <a:t>2025/8/13</a:t>
            </a:fld>
            <a:endParaRPr lang="zh-CN" altLang="en-US"/>
          </a:p>
        </p:txBody>
      </p:sp>
      <p:sp>
        <p:nvSpPr>
          <p:cNvPr id="5" name="页脚占位符 4">
            <a:extLst>
              <a:ext uri="{FF2B5EF4-FFF2-40B4-BE49-F238E27FC236}">
                <a16:creationId xmlns:a16="http://schemas.microsoft.com/office/drawing/2014/main" id="{61EC59F6-EA38-4AEB-AEF2-7F9E1D3492E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4AB56D25-2FCC-483E-946F-E88205A96D77}"/>
              </a:ext>
            </a:extLst>
          </p:cNvPr>
          <p:cNvSpPr>
            <a:spLocks noGrp="1"/>
          </p:cNvSpPr>
          <p:nvPr>
            <p:ph type="sldNum" sz="quarter" idx="12"/>
          </p:nvPr>
        </p:nvSpPr>
        <p:spPr/>
        <p:txBody>
          <a:bodyPr/>
          <a:lstStyle/>
          <a:p>
            <a:fld id="{39A3772E-548F-43F3-9393-BD527103C895}" type="slidenum">
              <a:rPr lang="zh-CN" altLang="en-US" smtClean="0"/>
              <a:t>‹#›</a:t>
            </a:fld>
            <a:endParaRPr lang="zh-CN" altLang="en-US"/>
          </a:p>
        </p:txBody>
      </p:sp>
    </p:spTree>
    <p:extLst>
      <p:ext uri="{BB962C8B-B14F-4D97-AF65-F5344CB8AC3E}">
        <p14:creationId xmlns:p14="http://schemas.microsoft.com/office/powerpoint/2010/main" val="28282532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F2DC80D-E9FF-4C76-9585-4C934A8AFBEE}"/>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32891D20-9838-4841-BBEB-0819DDB437E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F3EBF2F3-5FF7-42D8-B2C1-CA3DB40ED1D2}"/>
              </a:ext>
            </a:extLst>
          </p:cNvPr>
          <p:cNvSpPr>
            <a:spLocks noGrp="1"/>
          </p:cNvSpPr>
          <p:nvPr>
            <p:ph type="dt" sz="half" idx="10"/>
          </p:nvPr>
        </p:nvSpPr>
        <p:spPr/>
        <p:txBody>
          <a:bodyPr/>
          <a:lstStyle/>
          <a:p>
            <a:fld id="{6B99A264-D8DE-427F-B8FD-18C37BA6A252}" type="datetimeFigureOut">
              <a:rPr lang="zh-CN" altLang="en-US" smtClean="0"/>
              <a:t>2025/8/13</a:t>
            </a:fld>
            <a:endParaRPr lang="zh-CN" altLang="en-US"/>
          </a:p>
        </p:txBody>
      </p:sp>
      <p:sp>
        <p:nvSpPr>
          <p:cNvPr id="5" name="页脚占位符 4">
            <a:extLst>
              <a:ext uri="{FF2B5EF4-FFF2-40B4-BE49-F238E27FC236}">
                <a16:creationId xmlns:a16="http://schemas.microsoft.com/office/drawing/2014/main" id="{DD2FAFB6-0E3E-432D-9600-186F7BAC245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3D4F8B9-735D-458D-968C-32E12E3B876F}"/>
              </a:ext>
            </a:extLst>
          </p:cNvPr>
          <p:cNvSpPr>
            <a:spLocks noGrp="1"/>
          </p:cNvSpPr>
          <p:nvPr>
            <p:ph type="sldNum" sz="quarter" idx="12"/>
          </p:nvPr>
        </p:nvSpPr>
        <p:spPr/>
        <p:txBody>
          <a:bodyPr/>
          <a:lstStyle/>
          <a:p>
            <a:fld id="{39A3772E-548F-43F3-9393-BD527103C895}" type="slidenum">
              <a:rPr lang="zh-CN" altLang="en-US" smtClean="0"/>
              <a:t>‹#›</a:t>
            </a:fld>
            <a:endParaRPr lang="zh-CN" altLang="en-US"/>
          </a:p>
        </p:txBody>
      </p:sp>
    </p:spTree>
    <p:extLst>
      <p:ext uri="{BB962C8B-B14F-4D97-AF65-F5344CB8AC3E}">
        <p14:creationId xmlns:p14="http://schemas.microsoft.com/office/powerpoint/2010/main" val="35684252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2CE6466-E1CB-408F-BE7C-E33C3B616B5C}"/>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6D88B941-44F2-46E4-9F7A-F1709444239D}"/>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EFF91C32-1108-4489-A17E-DEE72FFF32DF}"/>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F33258F5-8261-4C67-A4B4-162D7789D626}"/>
              </a:ext>
            </a:extLst>
          </p:cNvPr>
          <p:cNvSpPr>
            <a:spLocks noGrp="1"/>
          </p:cNvSpPr>
          <p:nvPr>
            <p:ph type="dt" sz="half" idx="10"/>
          </p:nvPr>
        </p:nvSpPr>
        <p:spPr/>
        <p:txBody>
          <a:bodyPr/>
          <a:lstStyle/>
          <a:p>
            <a:fld id="{6B99A264-D8DE-427F-B8FD-18C37BA6A252}" type="datetimeFigureOut">
              <a:rPr lang="zh-CN" altLang="en-US" smtClean="0"/>
              <a:t>2025/8/13</a:t>
            </a:fld>
            <a:endParaRPr lang="zh-CN" altLang="en-US"/>
          </a:p>
        </p:txBody>
      </p:sp>
      <p:sp>
        <p:nvSpPr>
          <p:cNvPr id="6" name="页脚占位符 5">
            <a:extLst>
              <a:ext uri="{FF2B5EF4-FFF2-40B4-BE49-F238E27FC236}">
                <a16:creationId xmlns:a16="http://schemas.microsoft.com/office/drawing/2014/main" id="{B61EA3BD-D163-4854-BE6F-D70B020EE98C}"/>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D6F0A685-CAFC-4035-975C-596FE013B5C6}"/>
              </a:ext>
            </a:extLst>
          </p:cNvPr>
          <p:cNvSpPr>
            <a:spLocks noGrp="1"/>
          </p:cNvSpPr>
          <p:nvPr>
            <p:ph type="sldNum" sz="quarter" idx="12"/>
          </p:nvPr>
        </p:nvSpPr>
        <p:spPr/>
        <p:txBody>
          <a:bodyPr/>
          <a:lstStyle/>
          <a:p>
            <a:fld id="{39A3772E-548F-43F3-9393-BD527103C895}" type="slidenum">
              <a:rPr lang="zh-CN" altLang="en-US" smtClean="0"/>
              <a:t>‹#›</a:t>
            </a:fld>
            <a:endParaRPr lang="zh-CN" altLang="en-US"/>
          </a:p>
        </p:txBody>
      </p:sp>
    </p:spTree>
    <p:extLst>
      <p:ext uri="{BB962C8B-B14F-4D97-AF65-F5344CB8AC3E}">
        <p14:creationId xmlns:p14="http://schemas.microsoft.com/office/powerpoint/2010/main" val="5559125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594DB64-AE96-4E3D-A133-1CC639DDD302}"/>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B0D8DD6F-B784-4DE8-97EB-62920927688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37278F3C-4FF8-410B-9BA7-8B130D01A9CD}"/>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85634588-EA36-444E-8651-CEB26C95E37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D60EFC9D-5172-4E99-AFBD-BF261A07EF79}"/>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DC570C74-554F-479F-83CB-29BAD685527E}"/>
              </a:ext>
            </a:extLst>
          </p:cNvPr>
          <p:cNvSpPr>
            <a:spLocks noGrp="1"/>
          </p:cNvSpPr>
          <p:nvPr>
            <p:ph type="dt" sz="half" idx="10"/>
          </p:nvPr>
        </p:nvSpPr>
        <p:spPr/>
        <p:txBody>
          <a:bodyPr/>
          <a:lstStyle/>
          <a:p>
            <a:fld id="{6B99A264-D8DE-427F-B8FD-18C37BA6A252}" type="datetimeFigureOut">
              <a:rPr lang="zh-CN" altLang="en-US" smtClean="0"/>
              <a:t>2025/8/13</a:t>
            </a:fld>
            <a:endParaRPr lang="zh-CN" altLang="en-US"/>
          </a:p>
        </p:txBody>
      </p:sp>
      <p:sp>
        <p:nvSpPr>
          <p:cNvPr id="8" name="页脚占位符 7">
            <a:extLst>
              <a:ext uri="{FF2B5EF4-FFF2-40B4-BE49-F238E27FC236}">
                <a16:creationId xmlns:a16="http://schemas.microsoft.com/office/drawing/2014/main" id="{FD523D77-68F4-4090-9633-8C8A3F89B32F}"/>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19EF2696-2E52-406F-948E-590657530B47}"/>
              </a:ext>
            </a:extLst>
          </p:cNvPr>
          <p:cNvSpPr>
            <a:spLocks noGrp="1"/>
          </p:cNvSpPr>
          <p:nvPr>
            <p:ph type="sldNum" sz="quarter" idx="12"/>
          </p:nvPr>
        </p:nvSpPr>
        <p:spPr/>
        <p:txBody>
          <a:bodyPr/>
          <a:lstStyle/>
          <a:p>
            <a:fld id="{39A3772E-548F-43F3-9393-BD527103C895}" type="slidenum">
              <a:rPr lang="zh-CN" altLang="en-US" smtClean="0"/>
              <a:t>‹#›</a:t>
            </a:fld>
            <a:endParaRPr lang="zh-CN" altLang="en-US"/>
          </a:p>
        </p:txBody>
      </p:sp>
    </p:spTree>
    <p:extLst>
      <p:ext uri="{BB962C8B-B14F-4D97-AF65-F5344CB8AC3E}">
        <p14:creationId xmlns:p14="http://schemas.microsoft.com/office/powerpoint/2010/main" val="2679314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4E7454A-F994-423A-B5EA-E1178C29F3FD}"/>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C69212EF-065B-4EFA-B091-0119111B4C6A}"/>
              </a:ext>
            </a:extLst>
          </p:cNvPr>
          <p:cNvSpPr>
            <a:spLocks noGrp="1"/>
          </p:cNvSpPr>
          <p:nvPr>
            <p:ph type="dt" sz="half" idx="10"/>
          </p:nvPr>
        </p:nvSpPr>
        <p:spPr/>
        <p:txBody>
          <a:bodyPr/>
          <a:lstStyle/>
          <a:p>
            <a:fld id="{6B99A264-D8DE-427F-B8FD-18C37BA6A252}" type="datetimeFigureOut">
              <a:rPr lang="zh-CN" altLang="en-US" smtClean="0"/>
              <a:t>2025/8/13</a:t>
            </a:fld>
            <a:endParaRPr lang="zh-CN" altLang="en-US"/>
          </a:p>
        </p:txBody>
      </p:sp>
      <p:sp>
        <p:nvSpPr>
          <p:cNvPr id="4" name="页脚占位符 3">
            <a:extLst>
              <a:ext uri="{FF2B5EF4-FFF2-40B4-BE49-F238E27FC236}">
                <a16:creationId xmlns:a16="http://schemas.microsoft.com/office/drawing/2014/main" id="{68B74E93-5C9B-4335-9EAF-58270D42C62D}"/>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E37D18B3-524F-4375-BC10-5B7E179B990A}"/>
              </a:ext>
            </a:extLst>
          </p:cNvPr>
          <p:cNvSpPr>
            <a:spLocks noGrp="1"/>
          </p:cNvSpPr>
          <p:nvPr>
            <p:ph type="sldNum" sz="quarter" idx="12"/>
          </p:nvPr>
        </p:nvSpPr>
        <p:spPr/>
        <p:txBody>
          <a:bodyPr/>
          <a:lstStyle/>
          <a:p>
            <a:fld id="{39A3772E-548F-43F3-9393-BD527103C895}" type="slidenum">
              <a:rPr lang="zh-CN" altLang="en-US" smtClean="0"/>
              <a:t>‹#›</a:t>
            </a:fld>
            <a:endParaRPr lang="zh-CN" altLang="en-US"/>
          </a:p>
        </p:txBody>
      </p:sp>
    </p:spTree>
    <p:extLst>
      <p:ext uri="{BB962C8B-B14F-4D97-AF65-F5344CB8AC3E}">
        <p14:creationId xmlns:p14="http://schemas.microsoft.com/office/powerpoint/2010/main" val="18865765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2E2B4DFA-A2D1-4BB0-8EF9-7BABBB389A0C}"/>
              </a:ext>
            </a:extLst>
          </p:cNvPr>
          <p:cNvSpPr>
            <a:spLocks noGrp="1"/>
          </p:cNvSpPr>
          <p:nvPr>
            <p:ph type="dt" sz="half" idx="10"/>
          </p:nvPr>
        </p:nvSpPr>
        <p:spPr/>
        <p:txBody>
          <a:bodyPr/>
          <a:lstStyle/>
          <a:p>
            <a:fld id="{6B99A264-D8DE-427F-B8FD-18C37BA6A252}" type="datetimeFigureOut">
              <a:rPr lang="zh-CN" altLang="en-US" smtClean="0"/>
              <a:t>2025/8/13</a:t>
            </a:fld>
            <a:endParaRPr lang="zh-CN" altLang="en-US"/>
          </a:p>
        </p:txBody>
      </p:sp>
      <p:sp>
        <p:nvSpPr>
          <p:cNvPr id="3" name="页脚占位符 2">
            <a:extLst>
              <a:ext uri="{FF2B5EF4-FFF2-40B4-BE49-F238E27FC236}">
                <a16:creationId xmlns:a16="http://schemas.microsoft.com/office/drawing/2014/main" id="{C0289DF9-5FFC-44FA-AC7F-840A29DDC0FD}"/>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1BB7024A-7B58-48A1-9A01-AB690BAF01FF}"/>
              </a:ext>
            </a:extLst>
          </p:cNvPr>
          <p:cNvSpPr>
            <a:spLocks noGrp="1"/>
          </p:cNvSpPr>
          <p:nvPr>
            <p:ph type="sldNum" sz="quarter" idx="12"/>
          </p:nvPr>
        </p:nvSpPr>
        <p:spPr/>
        <p:txBody>
          <a:bodyPr/>
          <a:lstStyle/>
          <a:p>
            <a:fld id="{39A3772E-548F-43F3-9393-BD527103C895}" type="slidenum">
              <a:rPr lang="zh-CN" altLang="en-US" smtClean="0"/>
              <a:t>‹#›</a:t>
            </a:fld>
            <a:endParaRPr lang="zh-CN" altLang="en-US"/>
          </a:p>
        </p:txBody>
      </p:sp>
    </p:spTree>
    <p:extLst>
      <p:ext uri="{BB962C8B-B14F-4D97-AF65-F5344CB8AC3E}">
        <p14:creationId xmlns:p14="http://schemas.microsoft.com/office/powerpoint/2010/main" val="9513388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1AD5508-683B-46D0-A629-46CC14B70916}"/>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20FE8E49-0607-473E-8235-1E7C35683CF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6D637982-44D4-42D9-99D8-7F5D771AA3D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6807E832-6C1E-4673-AB81-A5DAFBD4C632}"/>
              </a:ext>
            </a:extLst>
          </p:cNvPr>
          <p:cNvSpPr>
            <a:spLocks noGrp="1"/>
          </p:cNvSpPr>
          <p:nvPr>
            <p:ph type="dt" sz="half" idx="10"/>
          </p:nvPr>
        </p:nvSpPr>
        <p:spPr/>
        <p:txBody>
          <a:bodyPr/>
          <a:lstStyle/>
          <a:p>
            <a:fld id="{6B99A264-D8DE-427F-B8FD-18C37BA6A252}" type="datetimeFigureOut">
              <a:rPr lang="zh-CN" altLang="en-US" smtClean="0"/>
              <a:t>2025/8/13</a:t>
            </a:fld>
            <a:endParaRPr lang="zh-CN" altLang="en-US"/>
          </a:p>
        </p:txBody>
      </p:sp>
      <p:sp>
        <p:nvSpPr>
          <p:cNvPr id="6" name="页脚占位符 5">
            <a:extLst>
              <a:ext uri="{FF2B5EF4-FFF2-40B4-BE49-F238E27FC236}">
                <a16:creationId xmlns:a16="http://schemas.microsoft.com/office/drawing/2014/main" id="{1C76E585-0773-4B4B-A1FC-1CCB557AFE75}"/>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123D2A1E-42ED-415F-A88C-F22530A66B09}"/>
              </a:ext>
            </a:extLst>
          </p:cNvPr>
          <p:cNvSpPr>
            <a:spLocks noGrp="1"/>
          </p:cNvSpPr>
          <p:nvPr>
            <p:ph type="sldNum" sz="quarter" idx="12"/>
          </p:nvPr>
        </p:nvSpPr>
        <p:spPr/>
        <p:txBody>
          <a:bodyPr/>
          <a:lstStyle/>
          <a:p>
            <a:fld id="{39A3772E-548F-43F3-9393-BD527103C895}" type="slidenum">
              <a:rPr lang="zh-CN" altLang="en-US" smtClean="0"/>
              <a:t>‹#›</a:t>
            </a:fld>
            <a:endParaRPr lang="zh-CN" altLang="en-US"/>
          </a:p>
        </p:txBody>
      </p:sp>
    </p:spTree>
    <p:extLst>
      <p:ext uri="{BB962C8B-B14F-4D97-AF65-F5344CB8AC3E}">
        <p14:creationId xmlns:p14="http://schemas.microsoft.com/office/powerpoint/2010/main" val="22645302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64955EA-502E-4A25-ADCF-B0EC08E763DD}"/>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3E28A7D4-3AEC-4CE0-9353-4B538AE14E6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150C7D0B-50D6-48CC-971D-92486510B2A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B243E9F3-5A11-4D61-BF60-A3EDD9948FFA}"/>
              </a:ext>
            </a:extLst>
          </p:cNvPr>
          <p:cNvSpPr>
            <a:spLocks noGrp="1"/>
          </p:cNvSpPr>
          <p:nvPr>
            <p:ph type="dt" sz="half" idx="10"/>
          </p:nvPr>
        </p:nvSpPr>
        <p:spPr/>
        <p:txBody>
          <a:bodyPr/>
          <a:lstStyle/>
          <a:p>
            <a:fld id="{6B99A264-D8DE-427F-B8FD-18C37BA6A252}" type="datetimeFigureOut">
              <a:rPr lang="zh-CN" altLang="en-US" smtClean="0"/>
              <a:t>2025/8/13</a:t>
            </a:fld>
            <a:endParaRPr lang="zh-CN" altLang="en-US"/>
          </a:p>
        </p:txBody>
      </p:sp>
      <p:sp>
        <p:nvSpPr>
          <p:cNvPr id="6" name="页脚占位符 5">
            <a:extLst>
              <a:ext uri="{FF2B5EF4-FFF2-40B4-BE49-F238E27FC236}">
                <a16:creationId xmlns:a16="http://schemas.microsoft.com/office/drawing/2014/main" id="{99ED2314-E38B-499E-B490-D4EA020BF43B}"/>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8428AF4B-1B61-431A-8D4B-E2AD16E72240}"/>
              </a:ext>
            </a:extLst>
          </p:cNvPr>
          <p:cNvSpPr>
            <a:spLocks noGrp="1"/>
          </p:cNvSpPr>
          <p:nvPr>
            <p:ph type="sldNum" sz="quarter" idx="12"/>
          </p:nvPr>
        </p:nvSpPr>
        <p:spPr/>
        <p:txBody>
          <a:bodyPr/>
          <a:lstStyle/>
          <a:p>
            <a:fld id="{39A3772E-548F-43F3-9393-BD527103C895}" type="slidenum">
              <a:rPr lang="zh-CN" altLang="en-US" smtClean="0"/>
              <a:t>‹#›</a:t>
            </a:fld>
            <a:endParaRPr lang="zh-CN" altLang="en-US"/>
          </a:p>
        </p:txBody>
      </p:sp>
    </p:spTree>
    <p:extLst>
      <p:ext uri="{BB962C8B-B14F-4D97-AF65-F5344CB8AC3E}">
        <p14:creationId xmlns:p14="http://schemas.microsoft.com/office/powerpoint/2010/main" val="33568175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0167473C-05AF-41C8-BF85-29492102066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7196EC2F-4BB4-4931-B748-5B0EB7BE5F0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FF1183A3-37B9-4C64-9E50-B125FDBC0BE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B99A264-D8DE-427F-B8FD-18C37BA6A252}" type="datetimeFigureOut">
              <a:rPr lang="zh-CN" altLang="en-US" smtClean="0"/>
              <a:t>2025/8/13</a:t>
            </a:fld>
            <a:endParaRPr lang="zh-CN" altLang="en-US"/>
          </a:p>
        </p:txBody>
      </p:sp>
      <p:sp>
        <p:nvSpPr>
          <p:cNvPr id="5" name="页脚占位符 4">
            <a:extLst>
              <a:ext uri="{FF2B5EF4-FFF2-40B4-BE49-F238E27FC236}">
                <a16:creationId xmlns:a16="http://schemas.microsoft.com/office/drawing/2014/main" id="{0BAB12AA-B433-4CE4-92ED-7ED0E68C725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24E9FD17-2A09-4190-876A-8AA03CDDDF6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9A3772E-548F-43F3-9393-BD527103C895}" type="slidenum">
              <a:rPr lang="zh-CN" altLang="en-US" smtClean="0"/>
              <a:t>‹#›</a:t>
            </a:fld>
            <a:endParaRPr lang="zh-CN" altLang="en-US"/>
          </a:p>
        </p:txBody>
      </p:sp>
    </p:spTree>
    <p:extLst>
      <p:ext uri="{BB962C8B-B14F-4D97-AF65-F5344CB8AC3E}">
        <p14:creationId xmlns:p14="http://schemas.microsoft.com/office/powerpoint/2010/main" val="65684280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ADECC56-2470-4A22-939C-E7B857760ACD}" type="datetime1">
              <a:rPr lang="zh-CN" altLang="en-US" smtClean="0"/>
              <a:t>2025/8/13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1663981-0834-4737-95F4-37FF14E266D2}" type="slidenum">
              <a:rPr lang="zh-CN" altLang="en-US" smtClean="0"/>
              <a:t>‹#›</a:t>
            </a:fld>
            <a:endParaRPr lang="zh-CN" altLang="en-US"/>
          </a:p>
        </p:txBody>
      </p:sp>
      <p:pic>
        <p:nvPicPr>
          <p:cNvPr id="8" name="图片 7">
            <a:extLst>
              <a:ext uri="{FF2B5EF4-FFF2-40B4-BE49-F238E27FC236}">
                <a16:creationId xmlns:a16="http://schemas.microsoft.com/office/drawing/2014/main" id="{82BF7678-99F5-DBC2-83C4-659C922B14F8}"/>
              </a:ext>
            </a:extLst>
          </p:cNvPr>
          <p:cNvPicPr>
            <a:picLocks noChangeAspect="1"/>
          </p:cNvPicPr>
          <p:nvPr userDrawn="1"/>
        </p:nvPicPr>
        <p:blipFill>
          <a:blip r:embed="rId5"/>
          <a:stretch>
            <a:fillRect/>
          </a:stretch>
        </p:blipFill>
        <p:spPr>
          <a:xfrm>
            <a:off x="0" y="-2842"/>
            <a:ext cx="12192000" cy="979358"/>
          </a:xfrm>
          <a:prstGeom prst="rect">
            <a:avLst/>
          </a:prstGeom>
        </p:spPr>
      </p:pic>
      <p:pic>
        <p:nvPicPr>
          <p:cNvPr id="9" name="图片 8">
            <a:extLst>
              <a:ext uri="{FF2B5EF4-FFF2-40B4-BE49-F238E27FC236}">
                <a16:creationId xmlns:a16="http://schemas.microsoft.com/office/drawing/2014/main" id="{4D3F7551-D823-5AAF-CCC2-62EC35048204}"/>
              </a:ext>
            </a:extLst>
          </p:cNvPr>
          <p:cNvPicPr>
            <a:picLocks noChangeAspect="1"/>
          </p:cNvPicPr>
          <p:nvPr userDrawn="1"/>
        </p:nvPicPr>
        <p:blipFill>
          <a:blip r:embed="rId6"/>
          <a:stretch>
            <a:fillRect/>
          </a:stretch>
        </p:blipFill>
        <p:spPr>
          <a:xfrm>
            <a:off x="10235498" y="300148"/>
            <a:ext cx="1415848" cy="373378"/>
          </a:xfrm>
          <a:prstGeom prst="rect">
            <a:avLst/>
          </a:prstGeom>
        </p:spPr>
      </p:pic>
    </p:spTree>
    <p:extLst>
      <p:ext uri="{BB962C8B-B14F-4D97-AF65-F5344CB8AC3E}">
        <p14:creationId xmlns:p14="http://schemas.microsoft.com/office/powerpoint/2010/main" val="4223747717"/>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8" Type="http://schemas.openxmlformats.org/officeDocument/2006/relationships/image" Target="../media/image15.emf"/><Relationship Id="rId3" Type="http://schemas.openxmlformats.org/officeDocument/2006/relationships/image" Target="../media/image10.svg"/><Relationship Id="rId7" Type="http://schemas.openxmlformats.org/officeDocument/2006/relationships/image" Target="../media/image14.svg"/><Relationship Id="rId2" Type="http://schemas.openxmlformats.org/officeDocument/2006/relationships/image" Target="../media/image9.png"/><Relationship Id="rId1" Type="http://schemas.openxmlformats.org/officeDocument/2006/relationships/slideLayout" Target="../slideLayouts/slideLayout13.xml"/><Relationship Id="rId6" Type="http://schemas.openxmlformats.org/officeDocument/2006/relationships/image" Target="../media/image13.png"/><Relationship Id="rId5" Type="http://schemas.openxmlformats.org/officeDocument/2006/relationships/image" Target="../media/image12.svg"/><Relationship Id="rId4" Type="http://schemas.openxmlformats.org/officeDocument/2006/relationships/image" Target="../media/image11.png"/><Relationship Id="rId9" Type="http://schemas.openxmlformats.org/officeDocument/2006/relationships/image" Target="../media/image16.emf"/></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dirty="0"/>
          </a:p>
        </p:txBody>
      </p:sp>
      <p:pic>
        <p:nvPicPr>
          <p:cNvPr id="4" name="图片占位符 2"/>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0" y="-10054"/>
            <a:ext cx="12192000" cy="3672115"/>
          </a:xfrm>
          <a:prstGeom prst="rect">
            <a:avLst/>
          </a:prstGeom>
        </p:spPr>
      </p:pic>
      <p:pic>
        <p:nvPicPr>
          <p:cNvPr id="5" name="图片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3672114"/>
            <a:ext cx="12192000" cy="3185887"/>
          </a:xfrm>
          <a:prstGeom prst="rect">
            <a:avLst/>
          </a:prstGeom>
        </p:spPr>
      </p:pic>
      <p:sp>
        <p:nvSpPr>
          <p:cNvPr id="7" name="文本占位符 17"/>
          <p:cNvSpPr txBox="1">
            <a:spLocks/>
          </p:cNvSpPr>
          <p:nvPr/>
        </p:nvSpPr>
        <p:spPr>
          <a:xfrm>
            <a:off x="816077" y="4371392"/>
            <a:ext cx="10799232" cy="73028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kumimoji="1" lang="en-US" altLang="zh-CN" sz="4000" dirty="0" err="1">
                <a:solidFill>
                  <a:schemeClr val="bg1"/>
                </a:solidFill>
                <a:latin typeface="vivo Bold"/>
                <a:ea typeface="vivo type CN简 Bold" panose="02000800000000000000" pitchFamily="50" charset="-122"/>
              </a:rPr>
              <a:t>vivo’s</a:t>
            </a:r>
            <a:r>
              <a:rPr kumimoji="1" lang="en-US" altLang="zh-CN" sz="4000" dirty="0">
                <a:solidFill>
                  <a:schemeClr val="bg1"/>
                </a:solidFill>
                <a:latin typeface="vivo Bold"/>
                <a:ea typeface="vivo type CN简 Bold" panose="02000800000000000000" pitchFamily="50" charset="-122"/>
              </a:rPr>
              <a:t> view on 6G Data Framework</a:t>
            </a:r>
          </a:p>
        </p:txBody>
      </p:sp>
      <p:sp>
        <p:nvSpPr>
          <p:cNvPr id="8" name="文本占位符 18"/>
          <p:cNvSpPr txBox="1">
            <a:spLocks/>
          </p:cNvSpPr>
          <p:nvPr/>
        </p:nvSpPr>
        <p:spPr>
          <a:xfrm>
            <a:off x="816076" y="4808196"/>
            <a:ext cx="10799233" cy="141886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kumimoji="1" lang="en-US" altLang="zh-CN" sz="2000" dirty="0">
                <a:solidFill>
                  <a:schemeClr val="bg1"/>
                </a:solidFill>
                <a:latin typeface="vivo type CN简 Bold" panose="02000800000000000000" pitchFamily="50" charset="-122"/>
                <a:ea typeface="vivo type CN简 Bold" panose="02000800000000000000" pitchFamily="50" charset="-122"/>
              </a:rPr>
              <a:t> </a:t>
            </a:r>
          </a:p>
          <a:p>
            <a:pPr marL="0" indent="0">
              <a:buNone/>
            </a:pPr>
            <a:r>
              <a:rPr kumimoji="1" lang="zh-CN" altLang="en-US" sz="2000" dirty="0">
                <a:solidFill>
                  <a:schemeClr val="bg1"/>
                </a:solidFill>
                <a:latin typeface="vivo type CN简 Bold" panose="02000800000000000000" pitchFamily="50" charset="-122"/>
                <a:ea typeface="vivo type CN简 Bold" panose="02000800000000000000" pitchFamily="50" charset="-122"/>
              </a:rPr>
              <a:t> </a:t>
            </a:r>
          </a:p>
        </p:txBody>
      </p:sp>
      <p:pic>
        <p:nvPicPr>
          <p:cNvPr id="12" name="图片 1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35498" y="300148"/>
            <a:ext cx="1415848" cy="373378"/>
          </a:xfrm>
          <a:prstGeom prst="rect">
            <a:avLst/>
          </a:prstGeom>
        </p:spPr>
      </p:pic>
      <p:sp>
        <p:nvSpPr>
          <p:cNvPr id="3" name="矩形 2">
            <a:extLst>
              <a:ext uri="{FF2B5EF4-FFF2-40B4-BE49-F238E27FC236}">
                <a16:creationId xmlns:a16="http://schemas.microsoft.com/office/drawing/2014/main" id="{F60076FA-2D84-49E6-B998-1565AD40669A}"/>
              </a:ext>
            </a:extLst>
          </p:cNvPr>
          <p:cNvSpPr/>
          <p:nvPr/>
        </p:nvSpPr>
        <p:spPr>
          <a:xfrm>
            <a:off x="3215680" y="5293119"/>
            <a:ext cx="4464496" cy="461665"/>
          </a:xfrm>
          <a:prstGeom prst="rect">
            <a:avLst/>
          </a:prstGeom>
        </p:spPr>
        <p:txBody>
          <a:bodyPr wrap="square">
            <a:spAutoFit/>
          </a:bodyPr>
          <a:lstStyle/>
          <a:p>
            <a:pPr algn="ctr"/>
            <a:r>
              <a:rPr kumimoji="1" lang="en-US" altLang="zh-CN" sz="2400" dirty="0">
                <a:solidFill>
                  <a:schemeClr val="bg1"/>
                </a:solidFill>
                <a:latin typeface="vivo Bold"/>
                <a:ea typeface="vivo type CN简 Bold" panose="02000800000000000000" pitchFamily="50" charset="-122"/>
              </a:rPr>
              <a:t>2025.08</a:t>
            </a:r>
            <a:endParaRPr kumimoji="1" lang="zh-CN" altLang="en-US" sz="2400" dirty="0">
              <a:solidFill>
                <a:schemeClr val="bg1"/>
              </a:solidFill>
              <a:latin typeface="vivo Bold"/>
              <a:ea typeface="vivo type CN简 Bold" panose="02000800000000000000" pitchFamily="50" charset="-122"/>
            </a:endParaRPr>
          </a:p>
        </p:txBody>
      </p:sp>
    </p:spTree>
    <p:extLst>
      <p:ext uri="{BB962C8B-B14F-4D97-AF65-F5344CB8AC3E}">
        <p14:creationId xmlns:p14="http://schemas.microsoft.com/office/powerpoint/2010/main" val="26627695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E14495D8-0670-0893-474F-99163955A4D0}"/>
              </a:ext>
            </a:extLst>
          </p:cNvPr>
          <p:cNvSpPr txBox="1"/>
          <p:nvPr/>
        </p:nvSpPr>
        <p:spPr>
          <a:xfrm>
            <a:off x="657290" y="206490"/>
            <a:ext cx="5601177"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3200" b="0" i="0" u="none" strike="noStrike" kern="1200" cap="none" spc="0" normalizeH="0" baseline="0" noProof="0" dirty="0">
                <a:ln>
                  <a:noFill/>
                </a:ln>
                <a:solidFill>
                  <a:prstClr val="white"/>
                </a:solidFill>
                <a:effectLst/>
                <a:uLnTx/>
                <a:uFillTx/>
                <a:latin typeface="vivo type CN简 Bold" panose="02000800000000000000" pitchFamily="50" charset="-122"/>
                <a:ea typeface="vivo type CN简 Bold" panose="02000800000000000000" pitchFamily="50" charset="-122"/>
                <a:cs typeface="+mn-cs"/>
              </a:rPr>
              <a:t>Contents</a:t>
            </a:r>
            <a:endParaRPr kumimoji="0" lang="zh-CN" altLang="en-US" sz="3200" b="0" i="0" u="none" strike="noStrike" kern="1200" cap="none" spc="0" normalizeH="0" baseline="0" noProof="0" dirty="0">
              <a:ln>
                <a:noFill/>
              </a:ln>
              <a:solidFill>
                <a:prstClr val="white"/>
              </a:solidFill>
              <a:effectLst/>
              <a:uLnTx/>
              <a:uFillTx/>
              <a:latin typeface="Arial" panose="020B0604020202020204" pitchFamily="34" charset="0"/>
              <a:ea typeface="vivo type CN简 Regular" panose="02000500000000000000" pitchFamily="50" charset="-122"/>
              <a:cs typeface="Arial" panose="020B0604020202020204" pitchFamily="34" charset="0"/>
            </a:endParaRPr>
          </a:p>
        </p:txBody>
      </p:sp>
      <p:sp>
        <p:nvSpPr>
          <p:cNvPr id="2" name="文本框 1">
            <a:extLst>
              <a:ext uri="{FF2B5EF4-FFF2-40B4-BE49-F238E27FC236}">
                <a16:creationId xmlns:a16="http://schemas.microsoft.com/office/drawing/2014/main" id="{C262530E-5779-A63A-577A-C4BC136B1C01}"/>
              </a:ext>
            </a:extLst>
          </p:cNvPr>
          <p:cNvSpPr txBox="1"/>
          <p:nvPr/>
        </p:nvSpPr>
        <p:spPr>
          <a:xfrm>
            <a:off x="947087" y="1329194"/>
            <a:ext cx="8910798" cy="4384277"/>
          </a:xfrm>
          <a:prstGeom prst="rect">
            <a:avLst/>
          </a:prstGeom>
          <a:noFill/>
        </p:spPr>
        <p:txBody>
          <a:bodyPr wrap="square" rtlCol="0">
            <a:spAutoFit/>
          </a:bodyPr>
          <a:lstStyle/>
          <a:p>
            <a:pPr marL="457200" marR="0" lvl="0" indent="-457200" algn="l" defTabSz="914400" rtl="0" eaLnBrk="1" fontAlgn="auto" latinLnBrk="0" hangingPunct="1">
              <a:lnSpc>
                <a:spcPct val="150000"/>
              </a:lnSpc>
              <a:spcBef>
                <a:spcPts val="0"/>
              </a:spcBef>
              <a:spcAft>
                <a:spcPts val="0"/>
              </a:spcAft>
              <a:buClrTx/>
              <a:buSzPct val="100000"/>
              <a:buFont typeface="Wingdings" panose="05000000000000000000" pitchFamily="2" charset="2"/>
              <a:buChar char="l"/>
              <a:tabLst/>
              <a:defRPr/>
            </a:pPr>
            <a:r>
              <a:rPr kumimoji="0" lang="en-US" altLang="zh-CN" sz="2200" b="1" i="0" u="none" strike="noStrike" kern="1200" cap="none" spc="0" normalizeH="0" baseline="0" noProof="0" dirty="0">
                <a:ln>
                  <a:noFill/>
                </a:ln>
                <a:solidFill>
                  <a:srgbClr val="0000FF"/>
                </a:solidFill>
                <a:effectLst/>
                <a:uLnTx/>
                <a:uFillTx/>
                <a:latin typeface="Calibri" panose="020F0502020204030204"/>
                <a:ea typeface="微软雅黑" panose="020B0503020204020204" pitchFamily="34" charset="-122"/>
                <a:cs typeface="Times New Roman" panose="02020603050405020304" pitchFamily="18" charset="0"/>
              </a:rPr>
              <a:t>Architectural Motivation </a:t>
            </a:r>
          </a:p>
          <a:p>
            <a:pPr marL="457200" marR="0" lvl="0" indent="-457200" algn="l" defTabSz="914400" rtl="0" eaLnBrk="1" fontAlgn="auto" latinLnBrk="0" hangingPunct="1">
              <a:lnSpc>
                <a:spcPct val="150000"/>
              </a:lnSpc>
              <a:spcBef>
                <a:spcPts val="0"/>
              </a:spcBef>
              <a:spcAft>
                <a:spcPts val="0"/>
              </a:spcAft>
              <a:buClrTx/>
              <a:buSzPct val="100000"/>
              <a:buFont typeface="Wingdings" panose="05000000000000000000" pitchFamily="2" charset="2"/>
              <a:buChar char="l"/>
              <a:tabLst/>
              <a:defRPr/>
            </a:pPr>
            <a:r>
              <a:rPr kumimoji="0" lang="en-US" altLang="zh-CN" sz="2200" b="1" i="0" u="none" strike="noStrike" kern="1200" cap="none" spc="0" normalizeH="0" baseline="0" noProof="0" dirty="0">
                <a:ln>
                  <a:noFill/>
                </a:ln>
                <a:solidFill>
                  <a:srgbClr val="0000FF"/>
                </a:solidFill>
                <a:effectLst/>
                <a:uLnTx/>
                <a:uFillTx/>
                <a:latin typeface="Calibri" panose="020F0502020204030204"/>
                <a:ea typeface="微软雅黑" panose="020B0503020204020204" pitchFamily="34" charset="-122"/>
                <a:cs typeface="Times New Roman" panose="02020603050405020304" pitchFamily="18" charset="0"/>
              </a:rPr>
              <a:t>Gap Analysis</a:t>
            </a:r>
          </a:p>
          <a:p>
            <a:pPr marL="457200" marR="0" lvl="0" indent="-457200" algn="l" defTabSz="914400" rtl="0" eaLnBrk="1" fontAlgn="auto" latinLnBrk="0" hangingPunct="1">
              <a:lnSpc>
                <a:spcPct val="150000"/>
              </a:lnSpc>
              <a:spcBef>
                <a:spcPts val="0"/>
              </a:spcBef>
              <a:spcAft>
                <a:spcPts val="0"/>
              </a:spcAft>
              <a:buClrTx/>
              <a:buSzPct val="100000"/>
              <a:buFont typeface="Wingdings" panose="05000000000000000000" pitchFamily="2" charset="2"/>
              <a:buChar char="l"/>
              <a:tabLst/>
              <a:defRPr/>
            </a:pPr>
            <a:r>
              <a:rPr kumimoji="0" lang="en-US" altLang="zh-CN" sz="2200" b="1" i="0" u="none" strike="noStrike" kern="1200" cap="none" spc="0" normalizeH="0" baseline="0" noProof="0" dirty="0">
                <a:ln>
                  <a:noFill/>
                </a:ln>
                <a:solidFill>
                  <a:srgbClr val="0000FF"/>
                </a:solidFill>
                <a:effectLst/>
                <a:uLnTx/>
                <a:uFillTx/>
                <a:latin typeface="Calibri" panose="020F0502020204030204"/>
                <a:ea typeface="微软雅黑" panose="020B0503020204020204" pitchFamily="34" charset="-122"/>
                <a:cs typeface="Times New Roman" panose="02020603050405020304" pitchFamily="18" charset="0"/>
              </a:rPr>
              <a:t>Technical Impact</a:t>
            </a:r>
          </a:p>
          <a:p>
            <a:pPr marL="1371600" marR="0" lvl="2" indent="-457200" algn="l" defTabSz="914400" rtl="0" eaLnBrk="1" fontAlgn="auto" latinLnBrk="0" hangingPunct="1">
              <a:lnSpc>
                <a:spcPct val="150000"/>
              </a:lnSpc>
              <a:spcBef>
                <a:spcPts val="0"/>
              </a:spcBef>
              <a:spcAft>
                <a:spcPts val="0"/>
              </a:spcAft>
              <a:buClrTx/>
              <a:buSzPct val="100000"/>
              <a:buFont typeface="Wingdings" panose="05000000000000000000" pitchFamily="2" charset="2"/>
              <a:buChar char="n"/>
              <a:tabLst/>
              <a:defRPr/>
            </a:pPr>
            <a:r>
              <a:rPr kumimoji="0" lang="en-US" altLang="zh-CN" sz="2000" b="1" i="0" u="none" strike="noStrike" kern="1200" cap="none" spc="0" normalizeH="0" baseline="0" noProof="0" dirty="0">
                <a:ln>
                  <a:noFill/>
                </a:ln>
                <a:solidFill>
                  <a:srgbClr val="0000FF"/>
                </a:solidFill>
                <a:effectLst/>
                <a:uLnTx/>
                <a:uFillTx/>
                <a:latin typeface="Calibri" panose="020F0502020204030204"/>
                <a:ea typeface="微软雅黑" panose="020B0503020204020204" pitchFamily="34" charset="-122"/>
                <a:cs typeface="Times New Roman" panose="02020603050405020304" pitchFamily="18" charset="0"/>
              </a:rPr>
              <a:t>Overall 6G Architecture for data framework</a:t>
            </a:r>
          </a:p>
          <a:p>
            <a:pPr marL="1371600" marR="0" lvl="2" indent="-457200" algn="l" defTabSz="914400" rtl="0" eaLnBrk="1" fontAlgn="auto" latinLnBrk="0" hangingPunct="1">
              <a:lnSpc>
                <a:spcPct val="150000"/>
              </a:lnSpc>
              <a:spcBef>
                <a:spcPts val="0"/>
              </a:spcBef>
              <a:spcAft>
                <a:spcPts val="0"/>
              </a:spcAft>
              <a:buClrTx/>
              <a:buSzPct val="100000"/>
              <a:buFont typeface="Wingdings" panose="05000000000000000000" pitchFamily="2" charset="2"/>
              <a:buChar char="n"/>
              <a:tabLst/>
              <a:defRPr/>
            </a:pPr>
            <a:r>
              <a:rPr kumimoji="0" lang="en-US" altLang="zh-CN" sz="2000" b="1" i="0" u="none" strike="noStrike" kern="1200" cap="none" spc="0" normalizeH="0" baseline="0" noProof="0" dirty="0">
                <a:ln>
                  <a:noFill/>
                </a:ln>
                <a:solidFill>
                  <a:srgbClr val="0000FF"/>
                </a:solidFill>
                <a:effectLst/>
                <a:uLnTx/>
                <a:uFillTx/>
                <a:latin typeface="Calibri" panose="020F0502020204030204"/>
                <a:ea typeface="微软雅黑" panose="020B0503020204020204" pitchFamily="34" charset="-122"/>
                <a:cs typeface="Times New Roman" panose="02020603050405020304" pitchFamily="18" charset="0"/>
              </a:rPr>
              <a:t>Interaction between network functions/services</a:t>
            </a:r>
          </a:p>
          <a:p>
            <a:pPr marL="1371600" marR="0" lvl="2" indent="-457200" algn="l" defTabSz="914400" rtl="0" eaLnBrk="1" fontAlgn="auto" latinLnBrk="0" hangingPunct="1">
              <a:lnSpc>
                <a:spcPct val="150000"/>
              </a:lnSpc>
              <a:spcBef>
                <a:spcPts val="0"/>
              </a:spcBef>
              <a:spcAft>
                <a:spcPts val="0"/>
              </a:spcAft>
              <a:buClrTx/>
              <a:buSzPct val="100000"/>
              <a:buFont typeface="Wingdings" panose="05000000000000000000" pitchFamily="2" charset="2"/>
              <a:buChar char="n"/>
              <a:tabLst/>
              <a:defRPr/>
            </a:pPr>
            <a:r>
              <a:rPr kumimoji="0" lang="sv-SE" altLang="zh-CN" sz="2000" b="1" i="0" u="none" strike="noStrike" kern="1200" cap="none" spc="0" normalizeH="0" baseline="0" noProof="0" dirty="0">
                <a:ln>
                  <a:noFill/>
                </a:ln>
                <a:solidFill>
                  <a:srgbClr val="0000FF"/>
                </a:solidFill>
                <a:effectLst/>
                <a:uLnTx/>
                <a:uFillTx/>
                <a:latin typeface="Calibri" panose="020F0502020204030204"/>
                <a:ea typeface="微软雅黑" panose="020B0503020204020204" pitchFamily="34" charset="-122"/>
                <a:cs typeface="Times New Roman" panose="02020603050405020304" pitchFamily="18" charset="0"/>
              </a:rPr>
              <a:t>IWK &amp; Migration from 5GC data collection architeture</a:t>
            </a:r>
          </a:p>
          <a:p>
            <a:pPr marL="457200" marR="0" lvl="1" indent="-457200" algn="l" defTabSz="914400" rtl="0" eaLnBrk="1" fontAlgn="auto" latinLnBrk="0" hangingPunct="1">
              <a:lnSpc>
                <a:spcPct val="150000"/>
              </a:lnSpc>
              <a:spcBef>
                <a:spcPts val="0"/>
              </a:spcBef>
              <a:spcAft>
                <a:spcPts val="0"/>
              </a:spcAft>
              <a:buClrTx/>
              <a:buSzPct val="100000"/>
              <a:buFont typeface="Wingdings" panose="05000000000000000000" pitchFamily="2" charset="2"/>
              <a:buChar char="l"/>
              <a:tabLst/>
              <a:defRPr/>
            </a:pPr>
            <a:r>
              <a:rPr kumimoji="0" lang="en-US" altLang="zh-CN" sz="2200" b="1" i="0" u="none" strike="noStrike" kern="1200" cap="none" spc="0" normalizeH="0" baseline="0" noProof="0" dirty="0">
                <a:ln>
                  <a:noFill/>
                </a:ln>
                <a:solidFill>
                  <a:srgbClr val="0000FF"/>
                </a:solidFill>
                <a:effectLst/>
                <a:uLnTx/>
                <a:uFillTx/>
                <a:latin typeface="Calibri" panose="020F0502020204030204"/>
                <a:ea typeface="微软雅黑" panose="020B0503020204020204" pitchFamily="34" charset="-122"/>
                <a:cs typeface="Times New Roman" panose="02020603050405020304" pitchFamily="18" charset="0"/>
              </a:rPr>
              <a:t>Proposals</a:t>
            </a:r>
          </a:p>
          <a:p>
            <a:pPr marL="1371600" marR="0" lvl="2" indent="-457200" algn="l" defTabSz="914400" rtl="0" eaLnBrk="1" fontAlgn="auto" latinLnBrk="0" hangingPunct="1">
              <a:lnSpc>
                <a:spcPct val="150000"/>
              </a:lnSpc>
              <a:spcBef>
                <a:spcPts val="0"/>
              </a:spcBef>
              <a:spcAft>
                <a:spcPts val="0"/>
              </a:spcAft>
              <a:buClrTx/>
              <a:buSzPct val="100000"/>
              <a:buFont typeface="Wingdings" panose="05000000000000000000" pitchFamily="2" charset="2"/>
              <a:buChar char="n"/>
              <a:tabLst/>
              <a:defRPr/>
            </a:pPr>
            <a:r>
              <a:rPr kumimoji="0" lang="en-US" altLang="zh-CN" sz="2000" b="1" i="0" u="none" strike="noStrike" kern="1200" cap="none" spc="0" normalizeH="0" baseline="0" noProof="0" dirty="0">
                <a:ln>
                  <a:noFill/>
                </a:ln>
                <a:solidFill>
                  <a:srgbClr val="0000FF"/>
                </a:solidFill>
                <a:effectLst/>
                <a:uLnTx/>
                <a:uFillTx/>
                <a:latin typeface="Calibri" panose="020F0502020204030204"/>
                <a:ea typeface="微软雅黑" panose="020B0503020204020204" pitchFamily="34" charset="-122"/>
                <a:cs typeface="Times New Roman" panose="02020603050405020304" pitchFamily="18" charset="0"/>
              </a:rPr>
              <a:t>WT scope updates and dependency</a:t>
            </a:r>
          </a:p>
          <a:p>
            <a:pPr marL="1371600" marR="0" lvl="2" indent="-457200" algn="l" defTabSz="914400" rtl="0" eaLnBrk="1" fontAlgn="auto" latinLnBrk="0" hangingPunct="1">
              <a:lnSpc>
                <a:spcPct val="150000"/>
              </a:lnSpc>
              <a:spcBef>
                <a:spcPts val="0"/>
              </a:spcBef>
              <a:spcAft>
                <a:spcPts val="0"/>
              </a:spcAft>
              <a:buClrTx/>
              <a:buSzPct val="100000"/>
              <a:buFont typeface="Wingdings" panose="05000000000000000000" pitchFamily="2" charset="2"/>
              <a:buChar char="n"/>
              <a:tabLst/>
              <a:defRPr/>
            </a:pPr>
            <a:r>
              <a:rPr kumimoji="0" lang="en-US" altLang="zh-CN" sz="2000" b="1" i="0" u="none" strike="noStrike" kern="1200" cap="none" spc="0" normalizeH="0" baseline="0" noProof="0" dirty="0">
                <a:ln>
                  <a:noFill/>
                </a:ln>
                <a:solidFill>
                  <a:srgbClr val="0000FF"/>
                </a:solidFill>
                <a:effectLst/>
                <a:uLnTx/>
                <a:uFillTx/>
                <a:latin typeface="Calibri" panose="020F0502020204030204"/>
                <a:ea typeface="微软雅黑" panose="020B0503020204020204" pitchFamily="34" charset="-122"/>
                <a:cs typeface="Times New Roman" panose="02020603050405020304" pitchFamily="18" charset="0"/>
              </a:rPr>
              <a:t>Potential KIs</a:t>
            </a:r>
          </a:p>
        </p:txBody>
      </p:sp>
    </p:spTree>
    <p:extLst>
      <p:ext uri="{BB962C8B-B14F-4D97-AF65-F5344CB8AC3E}">
        <p14:creationId xmlns:p14="http://schemas.microsoft.com/office/powerpoint/2010/main" val="27001223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9077ED-FEF7-B6E0-611A-30F4BD091B6D}"/>
            </a:ext>
          </a:extLst>
        </p:cNvPr>
        <p:cNvGrpSpPr/>
        <p:nvPr/>
      </p:nvGrpSpPr>
      <p:grpSpPr>
        <a:xfrm>
          <a:off x="0" y="0"/>
          <a:ext cx="0" cy="0"/>
          <a:chOff x="0" y="0"/>
          <a:chExt cx="0" cy="0"/>
        </a:xfrm>
      </p:grpSpPr>
      <p:sp>
        <p:nvSpPr>
          <p:cNvPr id="2" name="文本占位符 1">
            <a:extLst>
              <a:ext uri="{FF2B5EF4-FFF2-40B4-BE49-F238E27FC236}">
                <a16:creationId xmlns:a16="http://schemas.microsoft.com/office/drawing/2014/main" id="{9E7FFC70-6C87-25AE-7407-4303839DF658}"/>
              </a:ext>
            </a:extLst>
          </p:cNvPr>
          <p:cNvSpPr>
            <a:spLocks noGrp="1"/>
          </p:cNvSpPr>
          <p:nvPr>
            <p:ph type="body" sz="quarter" idx="61"/>
          </p:nvPr>
        </p:nvSpPr>
        <p:spPr>
          <a:xfrm>
            <a:off x="141284" y="95303"/>
            <a:ext cx="9194219" cy="873466"/>
          </a:xfrm>
        </p:spPr>
        <p:txBody>
          <a:bodyPr vert="horz" lIns="0" tIns="0" rIns="0" bIns="0" rtlCol="0" anchor="ctr">
            <a:noAutofit/>
          </a:bodyPr>
          <a:lstStyle/>
          <a:p>
            <a:pPr>
              <a:lnSpc>
                <a:spcPct val="100000"/>
              </a:lnSpc>
            </a:pPr>
            <a:r>
              <a:rPr lang="en-US" altLang="zh-CN" sz="2400" dirty="0">
                <a:solidFill>
                  <a:prstClr val="white"/>
                </a:solidFill>
              </a:rPr>
              <a:t>Architectural Motivation: Common Data Framework for multiple purposes in 6G</a:t>
            </a:r>
            <a:endParaRPr lang="zh-CN" altLang="en-US" sz="2400" dirty="0">
              <a:solidFill>
                <a:prstClr val="white"/>
              </a:solidFill>
            </a:endParaRPr>
          </a:p>
        </p:txBody>
      </p:sp>
      <p:graphicFrame>
        <p:nvGraphicFramePr>
          <p:cNvPr id="37" name="表格 2">
            <a:extLst>
              <a:ext uri="{FF2B5EF4-FFF2-40B4-BE49-F238E27FC236}">
                <a16:creationId xmlns:a16="http://schemas.microsoft.com/office/drawing/2014/main" id="{BC482556-CB66-4E88-9FFE-C19A077BE7DC}"/>
              </a:ext>
            </a:extLst>
          </p:cNvPr>
          <p:cNvGraphicFramePr>
            <a:graphicFrameLocks noGrp="1"/>
          </p:cNvGraphicFramePr>
          <p:nvPr>
            <p:extLst>
              <p:ext uri="{D42A27DB-BD31-4B8C-83A1-F6EECF244321}">
                <p14:modId xmlns:p14="http://schemas.microsoft.com/office/powerpoint/2010/main" val="4071984159"/>
              </p:ext>
            </p:extLst>
          </p:nvPr>
        </p:nvGraphicFramePr>
        <p:xfrm>
          <a:off x="322130" y="998605"/>
          <a:ext cx="11489569" cy="2164770"/>
        </p:xfrm>
        <a:graphic>
          <a:graphicData uri="http://schemas.openxmlformats.org/drawingml/2006/table">
            <a:tbl>
              <a:tblPr firstRow="1" bandRow="1">
                <a:tableStyleId>{5C22544A-7EE6-4342-B048-85BDC9FD1C3A}</a:tableStyleId>
              </a:tblPr>
              <a:tblGrid>
                <a:gridCol w="2913031">
                  <a:extLst>
                    <a:ext uri="{9D8B030D-6E8A-4147-A177-3AD203B41FA5}">
                      <a16:colId xmlns:a16="http://schemas.microsoft.com/office/drawing/2014/main" val="2809465816"/>
                    </a:ext>
                  </a:extLst>
                </a:gridCol>
                <a:gridCol w="1624485">
                  <a:extLst>
                    <a:ext uri="{9D8B030D-6E8A-4147-A177-3AD203B41FA5}">
                      <a16:colId xmlns:a16="http://schemas.microsoft.com/office/drawing/2014/main" val="1936419339"/>
                    </a:ext>
                  </a:extLst>
                </a:gridCol>
                <a:gridCol w="1538420">
                  <a:extLst>
                    <a:ext uri="{9D8B030D-6E8A-4147-A177-3AD203B41FA5}">
                      <a16:colId xmlns:a16="http://schemas.microsoft.com/office/drawing/2014/main" val="2354528937"/>
                    </a:ext>
                  </a:extLst>
                </a:gridCol>
                <a:gridCol w="5413633">
                  <a:extLst>
                    <a:ext uri="{9D8B030D-6E8A-4147-A177-3AD203B41FA5}">
                      <a16:colId xmlns:a16="http://schemas.microsoft.com/office/drawing/2014/main" val="3605828309"/>
                    </a:ext>
                  </a:extLst>
                </a:gridCol>
              </a:tblGrid>
              <a:tr h="295196">
                <a:tc>
                  <a:txBody>
                    <a:bodyPr/>
                    <a:lstStyle/>
                    <a:p>
                      <a:r>
                        <a:rPr lang="en-US" altLang="zh-CN" sz="1200" dirty="0"/>
                        <a:t>Data category</a:t>
                      </a:r>
                      <a:endParaRPr lang="zh-CN" altLang="en-US" sz="1200" dirty="0"/>
                    </a:p>
                  </a:txBody>
                  <a:tcPr/>
                </a:tc>
                <a:tc>
                  <a:txBody>
                    <a:bodyPr/>
                    <a:lstStyle/>
                    <a:p>
                      <a:r>
                        <a:rPr lang="en-US" altLang="zh-CN" sz="1200" dirty="0"/>
                        <a:t>Data provider</a:t>
                      </a:r>
                      <a:endParaRPr lang="zh-CN" altLang="en-US" sz="1200" dirty="0"/>
                    </a:p>
                  </a:txBody>
                  <a:tcPr/>
                </a:tc>
                <a:tc>
                  <a:txBody>
                    <a:bodyPr/>
                    <a:lstStyle/>
                    <a:p>
                      <a:r>
                        <a:rPr lang="en-US" altLang="zh-CN" sz="1200" dirty="0"/>
                        <a:t>Data Consumer</a:t>
                      </a:r>
                      <a:endParaRPr lang="zh-CN" altLang="en-US" sz="1200" dirty="0"/>
                    </a:p>
                  </a:txBody>
                  <a:tcPr/>
                </a:tc>
                <a:tc>
                  <a:txBody>
                    <a:bodyPr/>
                    <a:lstStyle/>
                    <a:p>
                      <a:r>
                        <a:rPr lang="en-US" altLang="zh-CN" sz="1200" dirty="0"/>
                        <a:t>Data volume</a:t>
                      </a:r>
                      <a:endParaRPr lang="zh-CN" altLang="en-US" sz="1200" dirty="0"/>
                    </a:p>
                  </a:txBody>
                  <a:tcPr/>
                </a:tc>
                <a:extLst>
                  <a:ext uri="{0D108BD9-81ED-4DB2-BD59-A6C34878D82A}">
                    <a16:rowId xmlns:a16="http://schemas.microsoft.com/office/drawing/2014/main" val="1024480282"/>
                  </a:ext>
                </a:extLst>
              </a:tr>
              <a:tr h="491993">
                <a:tc>
                  <a:txBody>
                    <a:bodyPr/>
                    <a:lstStyle/>
                    <a:p>
                      <a:pPr algn="ctr"/>
                      <a:r>
                        <a:rPr lang="en-US" altLang="zh-CN" sz="1200" dirty="0"/>
                        <a:t>Sensing data collection</a:t>
                      </a:r>
                    </a:p>
                    <a:p>
                      <a:pPr algn="ctr"/>
                      <a:r>
                        <a:rPr lang="en-US" altLang="zh-CN" sz="1200" dirty="0"/>
                        <a:t>(e.g. measurement)</a:t>
                      </a:r>
                      <a:endParaRPr lang="zh-CN" altLang="en-US" sz="1200" dirty="0"/>
                    </a:p>
                  </a:txBody>
                  <a:tcPr/>
                </a:tc>
                <a:tc>
                  <a:txBody>
                    <a:bodyPr/>
                    <a:lstStyle/>
                    <a:p>
                      <a:r>
                        <a:rPr lang="en-US" altLang="zh-CN" sz="1200" dirty="0"/>
                        <a:t>UE, RAN</a:t>
                      </a:r>
                      <a:endParaRPr lang="zh-CN" altLang="en-US" sz="1200" dirty="0"/>
                    </a:p>
                  </a:txBody>
                  <a:tcPr/>
                </a:tc>
                <a:tc>
                  <a:txBody>
                    <a:bodyPr/>
                    <a:lstStyle/>
                    <a:p>
                      <a:r>
                        <a:rPr lang="en-US" altLang="zh-CN" sz="1200" dirty="0"/>
                        <a:t>CN, RAN, UE</a:t>
                      </a:r>
                      <a:endParaRPr lang="zh-CN" altLang="en-US" sz="1200" dirty="0"/>
                    </a:p>
                  </a:txBody>
                  <a:tcPr/>
                </a:tc>
                <a:tc>
                  <a:txBody>
                    <a:bodyPr/>
                    <a:lstStyle/>
                    <a:p>
                      <a:r>
                        <a:rPr lang="en-US" altLang="zh-CN" sz="1200" dirty="0"/>
                        <a:t>Related to </a:t>
                      </a:r>
                      <a:r>
                        <a:rPr lang="en-US" altLang="zh-CN" sz="1200" dirty="0">
                          <a:solidFill>
                            <a:schemeClr val="tx1"/>
                          </a:solidFill>
                        </a:rPr>
                        <a:t>use cases: e.g. data rate of measurement is about 10Mbps for objects </a:t>
                      </a:r>
                      <a:r>
                        <a:rPr lang="en-US" altLang="zh-CN" sz="1200" dirty="0"/>
                        <a:t>creating hazards on roads</a:t>
                      </a:r>
                      <a:endParaRPr lang="zh-CN" altLang="en-US" sz="1200" dirty="0"/>
                    </a:p>
                  </a:txBody>
                  <a:tcPr/>
                </a:tc>
                <a:extLst>
                  <a:ext uri="{0D108BD9-81ED-4DB2-BD59-A6C34878D82A}">
                    <a16:rowId xmlns:a16="http://schemas.microsoft.com/office/drawing/2014/main" val="749002209"/>
                  </a:ext>
                </a:extLst>
              </a:tr>
              <a:tr h="491993">
                <a:tc>
                  <a:txBody>
                    <a:bodyPr/>
                    <a:lstStyle/>
                    <a:p>
                      <a:pPr algn="ctr"/>
                      <a:r>
                        <a:rPr lang="en-US" altLang="zh-CN" sz="1200" dirty="0"/>
                        <a:t>AI/ML data collection </a:t>
                      </a:r>
                    </a:p>
                    <a:p>
                      <a:pPr algn="ctr"/>
                      <a:r>
                        <a:rPr lang="en-US" altLang="zh-CN" sz="1200" dirty="0"/>
                        <a:t>(e.g. UE side model, network model)</a:t>
                      </a:r>
                      <a:endParaRPr lang="zh-CN" altLang="en-US" sz="1200" dirty="0"/>
                    </a:p>
                  </a:txBody>
                  <a:tcPr/>
                </a:tc>
                <a:tc>
                  <a:txBody>
                    <a:bodyPr/>
                    <a:lstStyle/>
                    <a:p>
                      <a:r>
                        <a:rPr lang="en-US" altLang="zh-CN" sz="1200" dirty="0"/>
                        <a:t>CN, RAN, UE, AF</a:t>
                      </a:r>
                      <a:endParaRPr lang="zh-CN" altLang="en-US" sz="12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dirty="0"/>
                        <a:t>CN, RAN, UE</a:t>
                      </a:r>
                      <a:endParaRPr lang="zh-CN" altLang="en-US" sz="1200" dirty="0"/>
                    </a:p>
                  </a:txBody>
                  <a:tcPr/>
                </a:tc>
                <a:tc>
                  <a:txBody>
                    <a:bodyPr/>
                    <a:lstStyle/>
                    <a:p>
                      <a:r>
                        <a:rPr lang="en-US" altLang="zh-CN" sz="1200" dirty="0"/>
                        <a:t>Related to AI model: e.g. the data volume is about 10k bytes to </a:t>
                      </a:r>
                      <a:r>
                        <a:rPr lang="en-US" altLang="zh-CN" sz="1200" dirty="0">
                          <a:solidFill>
                            <a:schemeClr val="tx1"/>
                          </a:solidFill>
                        </a:rPr>
                        <a:t>100M bytes. </a:t>
                      </a:r>
                      <a:r>
                        <a:rPr lang="en-US" sz="1200" kern="1200" dirty="0">
                          <a:solidFill>
                            <a:schemeClr val="dk1"/>
                          </a:solidFill>
                          <a:latin typeface="+mn-lt"/>
                          <a:ea typeface="+mn-ea"/>
                          <a:cs typeface="+mn-cs"/>
                        </a:rPr>
                        <a:t>For RAN/CN data collection, see TR38.843 and TS 23.288 respectively.</a:t>
                      </a:r>
                      <a:endParaRPr lang="zh-CN" altLang="en-US" sz="1200" kern="1200" dirty="0">
                        <a:solidFill>
                          <a:schemeClr val="dk1"/>
                        </a:solidFill>
                        <a:latin typeface="+mn-lt"/>
                        <a:ea typeface="+mn-ea"/>
                        <a:cs typeface="+mn-cs"/>
                      </a:endParaRPr>
                    </a:p>
                  </a:txBody>
                  <a:tcPr/>
                </a:tc>
                <a:extLst>
                  <a:ext uri="{0D108BD9-81ED-4DB2-BD59-A6C34878D82A}">
                    <a16:rowId xmlns:a16="http://schemas.microsoft.com/office/drawing/2014/main" val="2893030275"/>
                  </a:ext>
                </a:extLst>
              </a:tr>
              <a:tr h="295196">
                <a:tc>
                  <a:txBody>
                    <a:bodyPr/>
                    <a:lstStyle/>
                    <a:p>
                      <a:pPr algn="ctr"/>
                      <a:r>
                        <a:rPr lang="en-US" altLang="zh-CN" sz="1200" dirty="0"/>
                        <a:t>Energy Efficiency</a:t>
                      </a:r>
                    </a:p>
                  </a:txBody>
                  <a:tcPr/>
                </a:tc>
                <a:tc>
                  <a:txBody>
                    <a:bodyPr/>
                    <a:lstStyle/>
                    <a:p>
                      <a:r>
                        <a:rPr lang="en-US" altLang="zh-CN" sz="1200" dirty="0"/>
                        <a:t>UE,RAN,CN,OAM</a:t>
                      </a:r>
                      <a:endParaRPr lang="zh-CN" altLang="en-US" sz="12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dirty="0"/>
                        <a:t>CN,OAM,UE</a:t>
                      </a:r>
                      <a:endParaRPr lang="zh-CN" altLang="en-US" sz="1200" dirty="0"/>
                    </a:p>
                  </a:txBody>
                  <a:tcPr/>
                </a:tc>
                <a:tc>
                  <a:txBody>
                    <a:bodyPr/>
                    <a:lstStyle/>
                    <a:p>
                      <a:r>
                        <a:rPr lang="en-US" altLang="zh-CN" sz="1200" dirty="0"/>
                        <a:t>Related to use cases e.g. could be similar to data volume for charging </a:t>
                      </a:r>
                      <a:endParaRPr lang="zh-CN" altLang="en-US" sz="1200" dirty="0"/>
                    </a:p>
                  </a:txBody>
                  <a:tcPr/>
                </a:tc>
                <a:extLst>
                  <a:ext uri="{0D108BD9-81ED-4DB2-BD59-A6C34878D82A}">
                    <a16:rowId xmlns:a16="http://schemas.microsoft.com/office/drawing/2014/main" val="1333281047"/>
                  </a:ext>
                </a:extLst>
              </a:tr>
              <a:tr h="29519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dirty="0"/>
                        <a:t>Network Exposure in core network </a:t>
                      </a:r>
                      <a:endParaRPr lang="zh-CN" altLang="en-US" sz="1200" dirty="0"/>
                    </a:p>
                  </a:txBody>
                  <a:tcPr/>
                </a:tc>
                <a:tc>
                  <a:txBody>
                    <a:bodyPr/>
                    <a:lstStyle/>
                    <a:p>
                      <a:pPr marL="0" marR="0" lvl="0" indent="0" algn="l" defTabSz="914400" rtl="0" eaLnBrk="1" fontAlgn="auto" latinLnBrk="1" hangingPunct="1">
                        <a:lnSpc>
                          <a:spcPct val="100000"/>
                        </a:lnSpc>
                        <a:spcBef>
                          <a:spcPts val="0"/>
                        </a:spcBef>
                        <a:spcAft>
                          <a:spcPts val="0"/>
                        </a:spcAft>
                        <a:buClrTx/>
                        <a:buSzTx/>
                        <a:buFontTx/>
                        <a:buNone/>
                        <a:tabLst/>
                        <a:defRPr/>
                      </a:pPr>
                      <a:r>
                        <a:rPr lang="en-US" sz="1200" kern="1200" dirty="0">
                          <a:solidFill>
                            <a:schemeClr val="dk1"/>
                          </a:solidFill>
                          <a:latin typeface="+mn-lt"/>
                          <a:ea typeface="+mn-ea"/>
                          <a:cs typeface="+mn-cs"/>
                        </a:rPr>
                        <a:t>5GC NF, AF</a:t>
                      </a:r>
                      <a:endParaRPr lang="zh-CN" altLang="en-US" sz="1200" kern="1200" dirty="0">
                        <a:solidFill>
                          <a:schemeClr val="dk1"/>
                        </a:solidFill>
                        <a:latin typeface="+mn-lt"/>
                        <a:ea typeface="+mn-ea"/>
                        <a:cs typeface="+mn-cs"/>
                      </a:endParaRPr>
                    </a:p>
                  </a:txBody>
                  <a:tcPr/>
                </a:tc>
                <a:tc>
                  <a:txBody>
                    <a:bodyPr/>
                    <a:lstStyle/>
                    <a:p>
                      <a:pPr marL="0" marR="0" lvl="0" indent="0" algn="l" defTabSz="914400" rtl="0" eaLnBrk="1" fontAlgn="auto" latinLnBrk="1" hangingPunct="1">
                        <a:lnSpc>
                          <a:spcPct val="100000"/>
                        </a:lnSpc>
                        <a:spcBef>
                          <a:spcPts val="0"/>
                        </a:spcBef>
                        <a:spcAft>
                          <a:spcPts val="0"/>
                        </a:spcAft>
                        <a:buClrTx/>
                        <a:buSzTx/>
                        <a:buFontTx/>
                        <a:buNone/>
                        <a:tabLst/>
                        <a:defRPr/>
                      </a:pPr>
                      <a:r>
                        <a:rPr lang="en-US" sz="1200" kern="1200" dirty="0">
                          <a:solidFill>
                            <a:schemeClr val="dk1"/>
                          </a:solidFill>
                          <a:latin typeface="+mn-lt"/>
                          <a:ea typeface="+mn-ea"/>
                          <a:cs typeface="+mn-cs"/>
                        </a:rPr>
                        <a:t>5GC NF, AF</a:t>
                      </a:r>
                      <a:endParaRPr lang="zh-CN" altLang="en-US" sz="1200" kern="1200" dirty="0">
                        <a:solidFill>
                          <a:schemeClr val="dk1"/>
                        </a:solidFill>
                        <a:latin typeface="+mn-lt"/>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dirty="0"/>
                        <a:t>Related to use </a:t>
                      </a:r>
                      <a:r>
                        <a:rPr lang="en-US" altLang="zh-CN" sz="1200" kern="1200" dirty="0">
                          <a:solidFill>
                            <a:schemeClr val="dk1"/>
                          </a:solidFill>
                          <a:latin typeface="+mn-lt"/>
                          <a:ea typeface="+mn-ea"/>
                          <a:cs typeface="+mn-cs"/>
                        </a:rPr>
                        <a:t>cases,</a:t>
                      </a:r>
                      <a:r>
                        <a:rPr lang="zh-CN" altLang="en-US" sz="1200" kern="1200" dirty="0">
                          <a:solidFill>
                            <a:schemeClr val="dk1"/>
                          </a:solidFill>
                          <a:latin typeface="+mn-lt"/>
                          <a:ea typeface="+mn-ea"/>
                          <a:cs typeface="+mn-cs"/>
                        </a:rPr>
                        <a:t> </a:t>
                      </a:r>
                      <a:r>
                        <a:rPr lang="en-US" altLang="zh-CN" sz="1200" kern="1200" dirty="0">
                          <a:solidFill>
                            <a:schemeClr val="dk1"/>
                          </a:solidFill>
                          <a:latin typeface="+mn-lt"/>
                          <a:ea typeface="+mn-ea"/>
                          <a:cs typeface="+mn-cs"/>
                        </a:rPr>
                        <a:t>in </a:t>
                      </a:r>
                      <a:r>
                        <a:rPr lang="en-GB" sz="1200" kern="1200" dirty="0">
                          <a:solidFill>
                            <a:schemeClr val="dk1"/>
                          </a:solidFill>
                          <a:latin typeface="+mn-lt"/>
                          <a:ea typeface="+mn-ea"/>
                          <a:cs typeface="+mn-cs"/>
                        </a:rPr>
                        <a:t>5. 20, TS 23.501, and clause 4.15, TS 23.502</a:t>
                      </a:r>
                    </a:p>
                  </a:txBody>
                  <a:tcPr/>
                </a:tc>
                <a:extLst>
                  <a:ext uri="{0D108BD9-81ED-4DB2-BD59-A6C34878D82A}">
                    <a16:rowId xmlns:a16="http://schemas.microsoft.com/office/drawing/2014/main" val="3615306841"/>
                  </a:ext>
                </a:extLst>
              </a:tr>
              <a:tr h="29519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dirty="0"/>
                        <a:t>…</a:t>
                      </a:r>
                      <a:endParaRPr lang="zh-CN" altLang="en-US" sz="1200" dirty="0"/>
                    </a:p>
                  </a:txBody>
                  <a:tcPr/>
                </a:tc>
                <a:tc>
                  <a:txBody>
                    <a:bodyPr/>
                    <a:lstStyle/>
                    <a:p>
                      <a:pPr marL="0" marR="0" lvl="0" indent="0" algn="l" defTabSz="914400" rtl="0" eaLnBrk="1" fontAlgn="auto" latinLnBrk="1" hangingPunct="1">
                        <a:lnSpc>
                          <a:spcPct val="100000"/>
                        </a:lnSpc>
                        <a:spcBef>
                          <a:spcPts val="0"/>
                        </a:spcBef>
                        <a:spcAft>
                          <a:spcPts val="0"/>
                        </a:spcAft>
                        <a:buClrTx/>
                        <a:buSzTx/>
                        <a:buFontTx/>
                        <a:buNone/>
                        <a:tabLst/>
                        <a:defRPr/>
                      </a:pPr>
                      <a:r>
                        <a:rPr lang="en-US" altLang="zh-CN" sz="1200" kern="1200" dirty="0">
                          <a:solidFill>
                            <a:schemeClr val="dk1"/>
                          </a:solidFill>
                          <a:latin typeface="+mn-lt"/>
                          <a:ea typeface="+mn-ea"/>
                          <a:cs typeface="+mn-cs"/>
                        </a:rPr>
                        <a:t>…</a:t>
                      </a:r>
                      <a:endParaRPr lang="zh-CN" altLang="en-US" sz="1200" kern="1200" dirty="0">
                        <a:solidFill>
                          <a:schemeClr val="dk1"/>
                        </a:solidFill>
                        <a:latin typeface="+mn-lt"/>
                        <a:ea typeface="+mn-ea"/>
                        <a:cs typeface="+mn-cs"/>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dirty="0"/>
                        <a:t>…</a:t>
                      </a:r>
                      <a:endParaRPr lang="zh-CN" altLang="en-US" sz="12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zh-CN" altLang="en-US" sz="1200" dirty="0"/>
                    </a:p>
                  </a:txBody>
                  <a:tcPr/>
                </a:tc>
                <a:extLst>
                  <a:ext uri="{0D108BD9-81ED-4DB2-BD59-A6C34878D82A}">
                    <a16:rowId xmlns:a16="http://schemas.microsoft.com/office/drawing/2014/main" val="3232576765"/>
                  </a:ext>
                </a:extLst>
              </a:tr>
            </a:tbl>
          </a:graphicData>
        </a:graphic>
      </p:graphicFrame>
      <p:sp>
        <p:nvSpPr>
          <p:cNvPr id="38" name="箭头: 右 37">
            <a:extLst>
              <a:ext uri="{FF2B5EF4-FFF2-40B4-BE49-F238E27FC236}">
                <a16:creationId xmlns:a16="http://schemas.microsoft.com/office/drawing/2014/main" id="{0218E45F-E0B5-4FE2-944D-C68493D17D25}"/>
              </a:ext>
            </a:extLst>
          </p:cNvPr>
          <p:cNvSpPr/>
          <p:nvPr/>
        </p:nvSpPr>
        <p:spPr>
          <a:xfrm>
            <a:off x="6318681" y="4543827"/>
            <a:ext cx="766645" cy="507414"/>
          </a:xfrm>
          <a:prstGeom prst="rightArrow">
            <a:avLst>
              <a:gd name="adj1" fmla="val 44327"/>
              <a:gd name="adj2" fmla="val 50000"/>
            </a:avLst>
          </a:prstGeom>
          <a:noFill/>
          <a:ln w="25400">
            <a:solidFill>
              <a:srgbClr val="0070C0"/>
            </a:solidFill>
            <a:prstDash val="solid"/>
            <a:headEnd type="none" w="med" len="lg"/>
            <a:tailEnd type="triangle" w="med" len="lg"/>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39" name="文本框 38">
            <a:extLst>
              <a:ext uri="{FF2B5EF4-FFF2-40B4-BE49-F238E27FC236}">
                <a16:creationId xmlns:a16="http://schemas.microsoft.com/office/drawing/2014/main" id="{CB6903CE-00AA-41D0-A424-505E03495E01}"/>
              </a:ext>
            </a:extLst>
          </p:cNvPr>
          <p:cNvSpPr txBox="1"/>
          <p:nvPr/>
        </p:nvSpPr>
        <p:spPr>
          <a:xfrm>
            <a:off x="1269849" y="3080228"/>
            <a:ext cx="3352446" cy="46166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srgbClr val="18A1F2"/>
                </a:solidFill>
                <a:effectLst/>
                <a:uLnTx/>
                <a:uFillTx/>
                <a:latin typeface="Calibri" panose="020F0502020204030204" pitchFamily="34" charset="0"/>
                <a:ea typeface="vivo type 简 Heavy" panose="02000900000000000000" pitchFamily="2" charset="-122"/>
                <a:cs typeface="Calibri" panose="020F0502020204030204" pitchFamily="34" charset="0"/>
                <a:sym typeface="微软雅黑" panose="020B0503020204020204" pitchFamily="34" charset="-122"/>
              </a:rPr>
              <a:t>5G</a:t>
            </a:r>
            <a:endParaRPr kumimoji="0" lang="en-US" altLang="zh-CN" sz="2800" b="0" i="0" u="none" strike="noStrike" kern="1200" cap="none" spc="0" normalizeH="0" baseline="0" noProof="0" dirty="0">
              <a:ln>
                <a:noFill/>
              </a:ln>
              <a:solidFill>
                <a:srgbClr val="18A1F2"/>
              </a:solidFill>
              <a:effectLst/>
              <a:uLnTx/>
              <a:uFillTx/>
              <a:latin typeface="vivo type 简 Heavy" panose="02000900000000000000" pitchFamily="2" charset="-122"/>
              <a:ea typeface="vivo type 简 Heavy" panose="02000900000000000000" pitchFamily="2" charset="-122"/>
              <a:cs typeface="+mn-cs"/>
              <a:sym typeface="微软雅黑" panose="020B0503020204020204" pitchFamily="34" charset="-122"/>
            </a:endParaRPr>
          </a:p>
        </p:txBody>
      </p:sp>
      <p:sp>
        <p:nvSpPr>
          <p:cNvPr id="40" name="圆柱体 123">
            <a:extLst>
              <a:ext uri="{FF2B5EF4-FFF2-40B4-BE49-F238E27FC236}">
                <a16:creationId xmlns:a16="http://schemas.microsoft.com/office/drawing/2014/main" id="{8FE8527A-0A94-46B4-8D97-E1750DD1BE7B}"/>
              </a:ext>
            </a:extLst>
          </p:cNvPr>
          <p:cNvSpPr/>
          <p:nvPr/>
        </p:nvSpPr>
        <p:spPr>
          <a:xfrm>
            <a:off x="1000042" y="4526469"/>
            <a:ext cx="134521" cy="1084521"/>
          </a:xfrm>
          <a:prstGeom prst="can">
            <a:avLst/>
          </a:prstGeom>
          <a:solidFill>
            <a:schemeClr val="accent1">
              <a:lumMod val="60000"/>
              <a:lumOff val="40000"/>
            </a:schemeClr>
          </a:solidFill>
          <a:ln w="25400">
            <a:solidFill>
              <a:srgbClr val="0070C0"/>
            </a:solidFill>
            <a:prstDash val="solid"/>
            <a:headEnd type="none" w="med" len="lg"/>
            <a:tailEnd type="none" w="med" len="lg"/>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41" name="圆柱体 124">
            <a:extLst>
              <a:ext uri="{FF2B5EF4-FFF2-40B4-BE49-F238E27FC236}">
                <a16:creationId xmlns:a16="http://schemas.microsoft.com/office/drawing/2014/main" id="{3FA7867E-46FE-4296-9967-99695B977632}"/>
              </a:ext>
            </a:extLst>
          </p:cNvPr>
          <p:cNvSpPr/>
          <p:nvPr/>
        </p:nvSpPr>
        <p:spPr>
          <a:xfrm>
            <a:off x="1232892" y="4533429"/>
            <a:ext cx="134521" cy="1084521"/>
          </a:xfrm>
          <a:prstGeom prst="can">
            <a:avLst/>
          </a:prstGeom>
          <a:solidFill>
            <a:schemeClr val="tx2">
              <a:lumMod val="25000"/>
              <a:lumOff val="75000"/>
            </a:schemeClr>
          </a:solidFill>
          <a:ln w="25400">
            <a:solidFill>
              <a:srgbClr val="0070C0"/>
            </a:solidFill>
            <a:prstDash val="solid"/>
            <a:headEnd type="none" w="med" len="lg"/>
            <a:tailEnd type="none" w="med" len="lg"/>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42" name="圆柱体 125">
            <a:extLst>
              <a:ext uri="{FF2B5EF4-FFF2-40B4-BE49-F238E27FC236}">
                <a16:creationId xmlns:a16="http://schemas.microsoft.com/office/drawing/2014/main" id="{32160276-7B74-4B21-AE40-FE0623945F56}"/>
              </a:ext>
            </a:extLst>
          </p:cNvPr>
          <p:cNvSpPr/>
          <p:nvPr/>
        </p:nvSpPr>
        <p:spPr>
          <a:xfrm>
            <a:off x="778370" y="4526470"/>
            <a:ext cx="134521" cy="1084521"/>
          </a:xfrm>
          <a:prstGeom prst="can">
            <a:avLst/>
          </a:prstGeom>
          <a:solidFill>
            <a:schemeClr val="accent2">
              <a:lumMod val="40000"/>
              <a:lumOff val="60000"/>
            </a:schemeClr>
          </a:solidFill>
          <a:ln w="25400">
            <a:solidFill>
              <a:srgbClr val="0070C0"/>
            </a:solidFill>
            <a:prstDash val="solid"/>
            <a:headEnd type="none" w="med" len="lg"/>
            <a:tailEnd type="none" w="med" len="lg"/>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43" name="矩形 42">
            <a:extLst>
              <a:ext uri="{FF2B5EF4-FFF2-40B4-BE49-F238E27FC236}">
                <a16:creationId xmlns:a16="http://schemas.microsoft.com/office/drawing/2014/main" id="{B93E529E-3E17-47D1-AA11-A3ACE7C81C78}"/>
              </a:ext>
            </a:extLst>
          </p:cNvPr>
          <p:cNvSpPr/>
          <p:nvPr/>
        </p:nvSpPr>
        <p:spPr>
          <a:xfrm>
            <a:off x="450603" y="5161525"/>
            <a:ext cx="1055764" cy="492444"/>
          </a:xfrm>
          <a:prstGeom prst="rect">
            <a:avLst/>
          </a:prstGeom>
          <a:solidFill>
            <a:srgbClr val="C7DFFF"/>
          </a:solidFill>
          <a:ln w="25400">
            <a:solidFill>
              <a:srgbClr val="0070C0"/>
            </a:solidFill>
            <a:prstDash val="solid"/>
            <a:headEnd type="none" w="med" len="lg"/>
            <a:tailEnd type="triangle" w="med" len="lg"/>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44" name="文本框 43">
            <a:extLst>
              <a:ext uri="{FF2B5EF4-FFF2-40B4-BE49-F238E27FC236}">
                <a16:creationId xmlns:a16="http://schemas.microsoft.com/office/drawing/2014/main" id="{A9A48A2B-6D6B-44E5-B4AA-EF7ECE2AD697}"/>
              </a:ext>
            </a:extLst>
          </p:cNvPr>
          <p:cNvSpPr txBox="1"/>
          <p:nvPr/>
        </p:nvSpPr>
        <p:spPr>
          <a:xfrm>
            <a:off x="775262" y="5250998"/>
            <a:ext cx="599092"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rgbClr val="000000"/>
                </a:solidFill>
                <a:effectLst/>
                <a:uLnTx/>
                <a:uFillTx/>
                <a:latin typeface="Calibri"/>
                <a:ea typeface="宋体" panose="02010600030101010101" pitchFamily="2" charset="-122"/>
                <a:cs typeface="+mn-cs"/>
              </a:rPr>
              <a:t>UE</a:t>
            </a:r>
            <a:endParaRPr kumimoji="0" lang="zh-CN" altLang="en-US" sz="1200" b="0" i="0" u="none" strike="noStrike" kern="1200" cap="none" spc="0" normalizeH="0" baseline="0" noProof="0" dirty="0">
              <a:ln>
                <a:noFill/>
              </a:ln>
              <a:solidFill>
                <a:srgbClr val="000000"/>
              </a:solidFill>
              <a:effectLst/>
              <a:uLnTx/>
              <a:uFillTx/>
              <a:latin typeface="Calibri"/>
              <a:ea typeface="宋体" panose="02010600030101010101" pitchFamily="2" charset="-122"/>
              <a:cs typeface="+mn-cs"/>
            </a:endParaRPr>
          </a:p>
        </p:txBody>
      </p:sp>
      <p:pic>
        <p:nvPicPr>
          <p:cNvPr id="45" name="图片 44">
            <a:extLst>
              <a:ext uri="{FF2B5EF4-FFF2-40B4-BE49-F238E27FC236}">
                <a16:creationId xmlns:a16="http://schemas.microsoft.com/office/drawing/2014/main" id="{C28D0BB1-4327-4ADF-8508-1632855F5586}"/>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5250" t="11617" r="28908" b="8002"/>
          <a:stretch/>
        </p:blipFill>
        <p:spPr>
          <a:xfrm>
            <a:off x="605873" y="5323680"/>
            <a:ext cx="139080" cy="243251"/>
          </a:xfrm>
          <a:prstGeom prst="rect">
            <a:avLst/>
          </a:prstGeom>
          <a:effectLst/>
        </p:spPr>
      </p:pic>
      <p:sp>
        <p:nvSpPr>
          <p:cNvPr id="46" name="矩形 45">
            <a:extLst>
              <a:ext uri="{FF2B5EF4-FFF2-40B4-BE49-F238E27FC236}">
                <a16:creationId xmlns:a16="http://schemas.microsoft.com/office/drawing/2014/main" id="{6E1B248F-3F35-462D-8A25-FBD38148E832}"/>
              </a:ext>
            </a:extLst>
          </p:cNvPr>
          <p:cNvSpPr/>
          <p:nvPr/>
        </p:nvSpPr>
        <p:spPr>
          <a:xfrm>
            <a:off x="277305" y="3529806"/>
            <a:ext cx="1379592" cy="2323254"/>
          </a:xfrm>
          <a:prstGeom prst="rect">
            <a:avLst/>
          </a:prstGeom>
          <a:noFill/>
          <a:ln w="25400">
            <a:solidFill>
              <a:srgbClr val="0070C0"/>
            </a:solidFill>
            <a:prstDash val="solid"/>
            <a:headEnd type="none" w="med" len="lg"/>
            <a:tailEnd type="triangle" w="med" len="lg"/>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47" name="文本框 46">
            <a:extLst>
              <a:ext uri="{FF2B5EF4-FFF2-40B4-BE49-F238E27FC236}">
                <a16:creationId xmlns:a16="http://schemas.microsoft.com/office/drawing/2014/main" id="{6795D1C9-24FA-437B-8F41-EAEC5AE21B4F}"/>
              </a:ext>
            </a:extLst>
          </p:cNvPr>
          <p:cNvSpPr txBox="1"/>
          <p:nvPr/>
        </p:nvSpPr>
        <p:spPr>
          <a:xfrm>
            <a:off x="277305" y="3633712"/>
            <a:ext cx="1413835"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rgbClr val="000000"/>
                </a:solidFill>
                <a:effectLst/>
                <a:uLnTx/>
                <a:uFillTx/>
                <a:latin typeface="Calibri"/>
                <a:ea typeface="宋体" panose="02010600030101010101" pitchFamily="2" charset="-122"/>
                <a:cs typeface="+mn-cs"/>
              </a:rPr>
              <a:t>MDT/SON/AI</a:t>
            </a:r>
            <a:endParaRPr kumimoji="0" lang="zh-CN" altLang="en-US" sz="1200" b="0" i="0" u="none" strike="noStrike" kern="1200" cap="none" spc="0" normalizeH="0" baseline="0" noProof="0" dirty="0">
              <a:ln>
                <a:noFill/>
              </a:ln>
              <a:solidFill>
                <a:srgbClr val="000000"/>
              </a:solidFill>
              <a:effectLst/>
              <a:uLnTx/>
              <a:uFillTx/>
              <a:latin typeface="Calibri"/>
              <a:ea typeface="宋体" panose="02010600030101010101" pitchFamily="2" charset="-122"/>
              <a:cs typeface="+mn-cs"/>
            </a:endParaRPr>
          </a:p>
        </p:txBody>
      </p:sp>
      <p:sp>
        <p:nvSpPr>
          <p:cNvPr id="48" name="矩形 47">
            <a:extLst>
              <a:ext uri="{FF2B5EF4-FFF2-40B4-BE49-F238E27FC236}">
                <a16:creationId xmlns:a16="http://schemas.microsoft.com/office/drawing/2014/main" id="{33FED39A-BE47-4B0A-8697-121A8CD65CD0}"/>
              </a:ext>
            </a:extLst>
          </p:cNvPr>
          <p:cNvSpPr/>
          <p:nvPr/>
        </p:nvSpPr>
        <p:spPr>
          <a:xfrm>
            <a:off x="3366645" y="5170293"/>
            <a:ext cx="470789" cy="500354"/>
          </a:xfrm>
          <a:prstGeom prst="rect">
            <a:avLst/>
          </a:prstGeom>
          <a:noFill/>
          <a:ln w="25400">
            <a:solidFill>
              <a:srgbClr val="0070C0"/>
            </a:solidFill>
            <a:prstDash val="solid"/>
            <a:headEnd type="none" w="med" len="lg"/>
            <a:tailEnd type="triangle" w="med" len="lg"/>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49" name="文本框 48">
            <a:extLst>
              <a:ext uri="{FF2B5EF4-FFF2-40B4-BE49-F238E27FC236}">
                <a16:creationId xmlns:a16="http://schemas.microsoft.com/office/drawing/2014/main" id="{68B554BA-33B5-417E-865E-AE393081E3DE}"/>
              </a:ext>
            </a:extLst>
          </p:cNvPr>
          <p:cNvSpPr txBox="1"/>
          <p:nvPr/>
        </p:nvSpPr>
        <p:spPr>
          <a:xfrm>
            <a:off x="3391913" y="5299041"/>
            <a:ext cx="599092"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rgbClr val="000000"/>
                </a:solidFill>
                <a:effectLst/>
                <a:uLnTx/>
                <a:uFillTx/>
                <a:latin typeface="Calibri"/>
                <a:ea typeface="宋体" panose="02010600030101010101" pitchFamily="2" charset="-122"/>
                <a:cs typeface="+mn-cs"/>
              </a:rPr>
              <a:t>NF </a:t>
            </a:r>
            <a:endParaRPr kumimoji="0" lang="zh-CN" altLang="en-US" sz="1200" b="0" i="0" u="none" strike="noStrike" kern="1200" cap="none" spc="0" normalizeH="0" baseline="0" noProof="0" dirty="0">
              <a:ln>
                <a:noFill/>
              </a:ln>
              <a:solidFill>
                <a:srgbClr val="000000"/>
              </a:solidFill>
              <a:effectLst/>
              <a:uLnTx/>
              <a:uFillTx/>
              <a:latin typeface="Calibri"/>
              <a:ea typeface="宋体" panose="02010600030101010101" pitchFamily="2" charset="-122"/>
              <a:cs typeface="+mn-cs"/>
            </a:endParaRPr>
          </a:p>
        </p:txBody>
      </p:sp>
      <p:sp>
        <p:nvSpPr>
          <p:cNvPr id="50" name="矩形 49">
            <a:extLst>
              <a:ext uri="{FF2B5EF4-FFF2-40B4-BE49-F238E27FC236}">
                <a16:creationId xmlns:a16="http://schemas.microsoft.com/office/drawing/2014/main" id="{3D60E55B-EF67-4910-8F9B-E07EDEB3F0D5}"/>
              </a:ext>
            </a:extLst>
          </p:cNvPr>
          <p:cNvSpPr/>
          <p:nvPr/>
        </p:nvSpPr>
        <p:spPr>
          <a:xfrm>
            <a:off x="3361204" y="3999371"/>
            <a:ext cx="599093" cy="492444"/>
          </a:xfrm>
          <a:prstGeom prst="rect">
            <a:avLst/>
          </a:prstGeom>
          <a:noFill/>
          <a:ln w="25400">
            <a:solidFill>
              <a:srgbClr val="0070C0"/>
            </a:solidFill>
            <a:prstDash val="solid"/>
            <a:headEnd type="none" w="med" len="lg"/>
            <a:tailEnd type="triangle" w="med" len="lg"/>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51" name="文本框 50">
            <a:extLst>
              <a:ext uri="{FF2B5EF4-FFF2-40B4-BE49-F238E27FC236}">
                <a16:creationId xmlns:a16="http://schemas.microsoft.com/office/drawing/2014/main" id="{DD852870-9E71-4E14-B80D-0DE74E9FA4E6}"/>
              </a:ext>
            </a:extLst>
          </p:cNvPr>
          <p:cNvSpPr txBox="1"/>
          <p:nvPr/>
        </p:nvSpPr>
        <p:spPr>
          <a:xfrm>
            <a:off x="3361204" y="4088844"/>
            <a:ext cx="659370"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rgbClr val="000000"/>
                </a:solidFill>
                <a:effectLst/>
                <a:uLnTx/>
                <a:uFillTx/>
                <a:latin typeface="Calibri"/>
                <a:ea typeface="宋体" panose="02010600030101010101" pitchFamily="2" charset="-122"/>
                <a:cs typeface="+mn-cs"/>
              </a:rPr>
              <a:t>DCCF</a:t>
            </a:r>
            <a:endParaRPr kumimoji="0" lang="zh-CN" altLang="en-US" sz="1200" b="0" i="0" u="none" strike="noStrike" kern="1200" cap="none" spc="0" normalizeH="0" baseline="0" noProof="0" dirty="0">
              <a:ln>
                <a:noFill/>
              </a:ln>
              <a:solidFill>
                <a:srgbClr val="000000"/>
              </a:solidFill>
              <a:effectLst/>
              <a:uLnTx/>
              <a:uFillTx/>
              <a:latin typeface="Calibri"/>
              <a:ea typeface="宋体" panose="02010600030101010101" pitchFamily="2" charset="-122"/>
              <a:cs typeface="+mn-cs"/>
            </a:endParaRPr>
          </a:p>
        </p:txBody>
      </p:sp>
      <p:sp>
        <p:nvSpPr>
          <p:cNvPr id="52" name="矩形 51">
            <a:extLst>
              <a:ext uri="{FF2B5EF4-FFF2-40B4-BE49-F238E27FC236}">
                <a16:creationId xmlns:a16="http://schemas.microsoft.com/office/drawing/2014/main" id="{67AD0964-2A64-4DCB-9A1D-189B33486110}"/>
              </a:ext>
            </a:extLst>
          </p:cNvPr>
          <p:cNvSpPr/>
          <p:nvPr/>
        </p:nvSpPr>
        <p:spPr>
          <a:xfrm>
            <a:off x="3302078" y="3529805"/>
            <a:ext cx="1379592" cy="2324525"/>
          </a:xfrm>
          <a:prstGeom prst="rect">
            <a:avLst/>
          </a:prstGeom>
          <a:noFill/>
          <a:ln w="25400">
            <a:solidFill>
              <a:srgbClr val="0070C0"/>
            </a:solidFill>
            <a:prstDash val="solid"/>
            <a:headEnd type="none" w="med" len="lg"/>
            <a:tailEnd type="triangle" w="med" len="lg"/>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53" name="文本框 52">
            <a:extLst>
              <a:ext uri="{FF2B5EF4-FFF2-40B4-BE49-F238E27FC236}">
                <a16:creationId xmlns:a16="http://schemas.microsoft.com/office/drawing/2014/main" id="{BF832C29-14D3-436E-A0C3-7FFF58FF6E8D}"/>
              </a:ext>
            </a:extLst>
          </p:cNvPr>
          <p:cNvSpPr txBox="1"/>
          <p:nvPr/>
        </p:nvSpPr>
        <p:spPr>
          <a:xfrm>
            <a:off x="3338510" y="3624204"/>
            <a:ext cx="1442438"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rgbClr val="000000"/>
                </a:solidFill>
                <a:effectLst/>
                <a:uLnTx/>
                <a:uFillTx/>
                <a:latin typeface="Calibri"/>
                <a:ea typeface="宋体" panose="02010600030101010101" pitchFamily="2" charset="-122"/>
                <a:cs typeface="+mn-cs"/>
              </a:rPr>
              <a:t>CN: AI + Energy</a:t>
            </a:r>
            <a:endParaRPr kumimoji="0" lang="zh-CN" altLang="en-US" sz="1200" b="0" i="0" u="none" strike="noStrike" kern="1200" cap="none" spc="0" normalizeH="0" baseline="0" noProof="0" dirty="0">
              <a:ln>
                <a:noFill/>
              </a:ln>
              <a:solidFill>
                <a:srgbClr val="000000"/>
              </a:solidFill>
              <a:effectLst/>
              <a:uLnTx/>
              <a:uFillTx/>
              <a:latin typeface="Calibri"/>
              <a:ea typeface="宋体" panose="02010600030101010101" pitchFamily="2" charset="-122"/>
              <a:cs typeface="+mn-cs"/>
            </a:endParaRPr>
          </a:p>
        </p:txBody>
      </p:sp>
      <p:sp>
        <p:nvSpPr>
          <p:cNvPr id="54" name="矩形 53">
            <a:extLst>
              <a:ext uri="{FF2B5EF4-FFF2-40B4-BE49-F238E27FC236}">
                <a16:creationId xmlns:a16="http://schemas.microsoft.com/office/drawing/2014/main" id="{72E9BF34-5D58-45F5-A245-08CFABFEA356}"/>
              </a:ext>
            </a:extLst>
          </p:cNvPr>
          <p:cNvSpPr/>
          <p:nvPr/>
        </p:nvSpPr>
        <p:spPr>
          <a:xfrm>
            <a:off x="1984648" y="5178203"/>
            <a:ext cx="1055764" cy="492444"/>
          </a:xfrm>
          <a:prstGeom prst="rect">
            <a:avLst/>
          </a:prstGeom>
          <a:solidFill>
            <a:srgbClr val="C7DFFF"/>
          </a:solidFill>
          <a:ln w="25400">
            <a:solidFill>
              <a:srgbClr val="0070C0"/>
            </a:solidFill>
            <a:prstDash val="solid"/>
            <a:headEnd type="none" w="med" len="lg"/>
            <a:tailEnd type="triangle" w="med" len="lg"/>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55" name="文本框 54">
            <a:extLst>
              <a:ext uri="{FF2B5EF4-FFF2-40B4-BE49-F238E27FC236}">
                <a16:creationId xmlns:a16="http://schemas.microsoft.com/office/drawing/2014/main" id="{9EBF1564-D853-4F0C-A96D-329E5B38EA5B}"/>
              </a:ext>
            </a:extLst>
          </p:cNvPr>
          <p:cNvSpPr txBox="1"/>
          <p:nvPr/>
        </p:nvSpPr>
        <p:spPr>
          <a:xfrm>
            <a:off x="2309307" y="5267676"/>
            <a:ext cx="599092"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rgbClr val="000000"/>
                </a:solidFill>
                <a:effectLst/>
                <a:uLnTx/>
                <a:uFillTx/>
                <a:latin typeface="Calibri"/>
                <a:ea typeface="宋体" panose="02010600030101010101" pitchFamily="2" charset="-122"/>
                <a:cs typeface="+mn-cs"/>
              </a:rPr>
              <a:t>UE</a:t>
            </a:r>
            <a:endParaRPr kumimoji="0" lang="zh-CN" altLang="en-US" sz="1200" b="0" i="0" u="none" strike="noStrike" kern="1200" cap="none" spc="0" normalizeH="0" baseline="0" noProof="0" dirty="0">
              <a:ln>
                <a:noFill/>
              </a:ln>
              <a:solidFill>
                <a:srgbClr val="000000"/>
              </a:solidFill>
              <a:effectLst/>
              <a:uLnTx/>
              <a:uFillTx/>
              <a:latin typeface="Calibri"/>
              <a:ea typeface="宋体" panose="02010600030101010101" pitchFamily="2" charset="-122"/>
              <a:cs typeface="+mn-cs"/>
            </a:endParaRPr>
          </a:p>
        </p:txBody>
      </p:sp>
      <p:pic>
        <p:nvPicPr>
          <p:cNvPr id="56" name="图片 55">
            <a:extLst>
              <a:ext uri="{FF2B5EF4-FFF2-40B4-BE49-F238E27FC236}">
                <a16:creationId xmlns:a16="http://schemas.microsoft.com/office/drawing/2014/main" id="{1ECEEC32-0743-49DB-AE59-ED6FCE2ED8AF}"/>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5250" t="11617" r="28908" b="8002"/>
          <a:stretch/>
        </p:blipFill>
        <p:spPr>
          <a:xfrm>
            <a:off x="2139918" y="5340358"/>
            <a:ext cx="139080" cy="243251"/>
          </a:xfrm>
          <a:prstGeom prst="rect">
            <a:avLst/>
          </a:prstGeom>
          <a:effectLst/>
        </p:spPr>
      </p:pic>
      <p:sp>
        <p:nvSpPr>
          <p:cNvPr id="57" name="矩形 56">
            <a:extLst>
              <a:ext uri="{FF2B5EF4-FFF2-40B4-BE49-F238E27FC236}">
                <a16:creationId xmlns:a16="http://schemas.microsoft.com/office/drawing/2014/main" id="{7A7F4F74-FDA1-45BC-A39A-AED2B9F45FE8}"/>
              </a:ext>
            </a:extLst>
          </p:cNvPr>
          <p:cNvSpPr/>
          <p:nvPr/>
        </p:nvSpPr>
        <p:spPr>
          <a:xfrm>
            <a:off x="1984648" y="4565599"/>
            <a:ext cx="1055764" cy="492444"/>
          </a:xfrm>
          <a:prstGeom prst="rect">
            <a:avLst/>
          </a:prstGeom>
          <a:solidFill>
            <a:srgbClr val="C7DFFF"/>
          </a:solidFill>
          <a:ln w="25400">
            <a:solidFill>
              <a:srgbClr val="0070C0"/>
            </a:solidFill>
            <a:prstDash val="solid"/>
            <a:headEnd type="none" w="med" len="lg"/>
            <a:tailEnd type="triangle" w="med" len="lg"/>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58" name="文本框 57">
            <a:extLst>
              <a:ext uri="{FF2B5EF4-FFF2-40B4-BE49-F238E27FC236}">
                <a16:creationId xmlns:a16="http://schemas.microsoft.com/office/drawing/2014/main" id="{585E4E5D-F92E-4269-9C8C-B31663C7D307}"/>
              </a:ext>
            </a:extLst>
          </p:cNvPr>
          <p:cNvSpPr txBox="1"/>
          <p:nvPr/>
        </p:nvSpPr>
        <p:spPr>
          <a:xfrm>
            <a:off x="2309307" y="4655072"/>
            <a:ext cx="731105"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err="1">
                <a:ln>
                  <a:noFill/>
                </a:ln>
                <a:solidFill>
                  <a:srgbClr val="000000"/>
                </a:solidFill>
                <a:effectLst/>
                <a:uLnTx/>
                <a:uFillTx/>
                <a:latin typeface="Calibri"/>
                <a:ea typeface="宋体" panose="02010600030101010101" pitchFamily="2" charset="-122"/>
                <a:cs typeface="+mn-cs"/>
              </a:rPr>
              <a:t>gNB</a:t>
            </a:r>
            <a:endParaRPr kumimoji="0" lang="zh-CN" altLang="en-US" sz="1200" b="0" i="0" u="none" strike="noStrike" kern="1200" cap="none" spc="0" normalizeH="0" baseline="0" noProof="0" dirty="0">
              <a:ln>
                <a:noFill/>
              </a:ln>
              <a:solidFill>
                <a:srgbClr val="000000"/>
              </a:solidFill>
              <a:effectLst/>
              <a:uLnTx/>
              <a:uFillTx/>
              <a:latin typeface="Calibri"/>
              <a:ea typeface="宋体" panose="02010600030101010101" pitchFamily="2" charset="-122"/>
              <a:cs typeface="+mn-cs"/>
            </a:endParaRPr>
          </a:p>
        </p:txBody>
      </p:sp>
      <p:pic>
        <p:nvPicPr>
          <p:cNvPr id="59" name="图片 58">
            <a:extLst>
              <a:ext uri="{FF2B5EF4-FFF2-40B4-BE49-F238E27FC236}">
                <a16:creationId xmlns:a16="http://schemas.microsoft.com/office/drawing/2014/main" id="{2BDBB6B8-B2ED-428F-B839-BA1B7D3D7EA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037485" y="4661482"/>
            <a:ext cx="343945" cy="343075"/>
          </a:xfrm>
          <a:prstGeom prst="rect">
            <a:avLst/>
          </a:prstGeom>
          <a:effectLst/>
        </p:spPr>
      </p:pic>
      <p:sp>
        <p:nvSpPr>
          <p:cNvPr id="60" name="矩形 59">
            <a:extLst>
              <a:ext uri="{FF2B5EF4-FFF2-40B4-BE49-F238E27FC236}">
                <a16:creationId xmlns:a16="http://schemas.microsoft.com/office/drawing/2014/main" id="{9B37ED4A-427C-4C99-954D-8BEB0A17166C}"/>
              </a:ext>
            </a:extLst>
          </p:cNvPr>
          <p:cNvSpPr/>
          <p:nvPr/>
        </p:nvSpPr>
        <p:spPr>
          <a:xfrm>
            <a:off x="1811350" y="3529806"/>
            <a:ext cx="1379592" cy="2323254"/>
          </a:xfrm>
          <a:prstGeom prst="rect">
            <a:avLst/>
          </a:prstGeom>
          <a:noFill/>
          <a:ln w="25400">
            <a:solidFill>
              <a:srgbClr val="0070C0"/>
            </a:solidFill>
            <a:prstDash val="solid"/>
            <a:headEnd type="none" w="med" len="lg"/>
            <a:tailEnd type="triangle" w="med" len="lg"/>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1" name="文本框 60">
            <a:extLst>
              <a:ext uri="{FF2B5EF4-FFF2-40B4-BE49-F238E27FC236}">
                <a16:creationId xmlns:a16="http://schemas.microsoft.com/office/drawing/2014/main" id="{E2095647-1703-49DE-998B-5A70A5849AF9}"/>
              </a:ext>
            </a:extLst>
          </p:cNvPr>
          <p:cNvSpPr txBox="1"/>
          <p:nvPr/>
        </p:nvSpPr>
        <p:spPr>
          <a:xfrm>
            <a:off x="1828332" y="3512814"/>
            <a:ext cx="1379459"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rgbClr val="000000"/>
                </a:solidFill>
                <a:effectLst/>
                <a:uLnTx/>
                <a:uFillTx/>
                <a:latin typeface="Calibri"/>
                <a:ea typeface="宋体" panose="02010600030101010101" pitchFamily="2" charset="-122"/>
                <a:cs typeface="+mn-cs"/>
              </a:rPr>
              <a:t>Positioning/AI/</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rgbClr val="000000"/>
                </a:solidFill>
                <a:effectLst/>
                <a:uLnTx/>
                <a:uFillTx/>
                <a:latin typeface="Calibri"/>
                <a:ea typeface="宋体" panose="02010600030101010101" pitchFamily="2" charset="-122"/>
                <a:cs typeface="+mn-cs"/>
              </a:rPr>
              <a:t>Energy Saving</a:t>
            </a:r>
            <a:endParaRPr kumimoji="0" lang="zh-CN" altLang="en-US" sz="1200" b="0" i="0" u="none" strike="noStrike" kern="1200" cap="none" spc="0" normalizeH="0" baseline="0" noProof="0" dirty="0">
              <a:ln>
                <a:noFill/>
              </a:ln>
              <a:solidFill>
                <a:srgbClr val="000000"/>
              </a:solidFill>
              <a:effectLst/>
              <a:uLnTx/>
              <a:uFillTx/>
              <a:latin typeface="Calibri"/>
              <a:ea typeface="宋体" panose="02010600030101010101" pitchFamily="2" charset="-122"/>
              <a:cs typeface="+mn-cs"/>
            </a:endParaRPr>
          </a:p>
        </p:txBody>
      </p:sp>
      <p:sp>
        <p:nvSpPr>
          <p:cNvPr id="62" name="矩形 61">
            <a:extLst>
              <a:ext uri="{FF2B5EF4-FFF2-40B4-BE49-F238E27FC236}">
                <a16:creationId xmlns:a16="http://schemas.microsoft.com/office/drawing/2014/main" id="{9D6DEF8E-907F-4356-AF2F-B349607C8B41}"/>
              </a:ext>
            </a:extLst>
          </p:cNvPr>
          <p:cNvSpPr/>
          <p:nvPr/>
        </p:nvSpPr>
        <p:spPr>
          <a:xfrm>
            <a:off x="1984648" y="3983751"/>
            <a:ext cx="1055764" cy="492444"/>
          </a:xfrm>
          <a:prstGeom prst="rect">
            <a:avLst/>
          </a:prstGeom>
          <a:noFill/>
          <a:ln w="25400">
            <a:solidFill>
              <a:srgbClr val="0070C0"/>
            </a:solidFill>
            <a:prstDash val="solid"/>
            <a:headEnd type="none" w="med" len="lg"/>
            <a:tailEnd type="triangle" w="med" len="lg"/>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3" name="文本框 62">
            <a:extLst>
              <a:ext uri="{FF2B5EF4-FFF2-40B4-BE49-F238E27FC236}">
                <a16:creationId xmlns:a16="http://schemas.microsoft.com/office/drawing/2014/main" id="{9CF80121-B4EE-4F34-8C10-5D4EFDB0991F}"/>
              </a:ext>
            </a:extLst>
          </p:cNvPr>
          <p:cNvSpPr txBox="1"/>
          <p:nvPr/>
        </p:nvSpPr>
        <p:spPr>
          <a:xfrm>
            <a:off x="2184557" y="4007669"/>
            <a:ext cx="994560"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rgbClr val="000000"/>
                </a:solidFill>
                <a:effectLst/>
                <a:uLnTx/>
                <a:uFillTx/>
                <a:latin typeface="Calibri"/>
                <a:ea typeface="宋体" panose="02010600030101010101" pitchFamily="2" charset="-122"/>
                <a:cs typeface="+mn-cs"/>
              </a:rPr>
              <a:t>CN:LMF/</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rgbClr val="000000"/>
                </a:solidFill>
                <a:effectLst/>
                <a:uLnTx/>
                <a:uFillTx/>
                <a:latin typeface="Calibri"/>
                <a:ea typeface="宋体" panose="02010600030101010101" pitchFamily="2" charset="-122"/>
                <a:cs typeface="+mn-cs"/>
              </a:rPr>
              <a:t>MTLF/SF</a:t>
            </a:r>
            <a:endParaRPr kumimoji="0" lang="zh-CN" altLang="en-US" sz="1200" b="0" i="0" u="none" strike="noStrike" kern="1200" cap="none" spc="0" normalizeH="0" baseline="0" noProof="0" dirty="0">
              <a:ln>
                <a:noFill/>
              </a:ln>
              <a:solidFill>
                <a:srgbClr val="000000"/>
              </a:solidFill>
              <a:effectLst/>
              <a:uLnTx/>
              <a:uFillTx/>
              <a:latin typeface="Calibri"/>
              <a:ea typeface="宋体" panose="02010600030101010101" pitchFamily="2" charset="-122"/>
              <a:cs typeface="+mn-cs"/>
            </a:endParaRPr>
          </a:p>
        </p:txBody>
      </p:sp>
      <p:sp>
        <p:nvSpPr>
          <p:cNvPr id="64" name="矩形 63">
            <a:extLst>
              <a:ext uri="{FF2B5EF4-FFF2-40B4-BE49-F238E27FC236}">
                <a16:creationId xmlns:a16="http://schemas.microsoft.com/office/drawing/2014/main" id="{07DB38D4-3DA9-4466-841D-99A47CD943D4}"/>
              </a:ext>
            </a:extLst>
          </p:cNvPr>
          <p:cNvSpPr/>
          <p:nvPr/>
        </p:nvSpPr>
        <p:spPr>
          <a:xfrm>
            <a:off x="4135279" y="5169490"/>
            <a:ext cx="470789" cy="500354"/>
          </a:xfrm>
          <a:prstGeom prst="rect">
            <a:avLst/>
          </a:prstGeom>
          <a:noFill/>
          <a:ln w="25400">
            <a:solidFill>
              <a:srgbClr val="0070C0"/>
            </a:solidFill>
            <a:prstDash val="solid"/>
            <a:headEnd type="none" w="med" len="lg"/>
            <a:tailEnd type="triangle" w="med" len="lg"/>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5" name="文本框 64">
            <a:extLst>
              <a:ext uri="{FF2B5EF4-FFF2-40B4-BE49-F238E27FC236}">
                <a16:creationId xmlns:a16="http://schemas.microsoft.com/office/drawing/2014/main" id="{8832D54C-9A50-4C94-A716-A0F08ACBC6E3}"/>
              </a:ext>
            </a:extLst>
          </p:cNvPr>
          <p:cNvSpPr txBox="1"/>
          <p:nvPr/>
        </p:nvSpPr>
        <p:spPr>
          <a:xfrm>
            <a:off x="4160547" y="5298238"/>
            <a:ext cx="599092"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rgbClr val="000000"/>
                </a:solidFill>
                <a:effectLst/>
                <a:uLnTx/>
                <a:uFillTx/>
                <a:latin typeface="Calibri"/>
                <a:ea typeface="宋体" panose="02010600030101010101" pitchFamily="2" charset="-122"/>
                <a:cs typeface="+mn-cs"/>
              </a:rPr>
              <a:t>AF</a:t>
            </a:r>
            <a:endParaRPr kumimoji="0" lang="zh-CN" altLang="en-US" sz="1200" b="0" i="0" u="none" strike="noStrike" kern="1200" cap="none" spc="0" normalizeH="0" baseline="0" noProof="0" dirty="0">
              <a:ln>
                <a:noFill/>
              </a:ln>
              <a:solidFill>
                <a:srgbClr val="000000"/>
              </a:solidFill>
              <a:effectLst/>
              <a:uLnTx/>
              <a:uFillTx/>
              <a:latin typeface="Calibri"/>
              <a:ea typeface="宋体" panose="02010600030101010101" pitchFamily="2" charset="-122"/>
              <a:cs typeface="+mn-cs"/>
            </a:endParaRPr>
          </a:p>
        </p:txBody>
      </p:sp>
      <p:sp>
        <p:nvSpPr>
          <p:cNvPr id="66" name="文本框 65">
            <a:extLst>
              <a:ext uri="{FF2B5EF4-FFF2-40B4-BE49-F238E27FC236}">
                <a16:creationId xmlns:a16="http://schemas.microsoft.com/office/drawing/2014/main" id="{57BC9030-ABCB-4137-AA42-C66A77F7049D}"/>
              </a:ext>
            </a:extLst>
          </p:cNvPr>
          <p:cNvSpPr txBox="1"/>
          <p:nvPr/>
        </p:nvSpPr>
        <p:spPr>
          <a:xfrm>
            <a:off x="3840945" y="5301014"/>
            <a:ext cx="322448"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rgbClr val="000000"/>
                </a:solidFill>
                <a:effectLst/>
                <a:uLnTx/>
                <a:uFillTx/>
                <a:latin typeface="Calibri"/>
                <a:ea typeface="宋体" panose="02010600030101010101" pitchFamily="2" charset="-122"/>
                <a:cs typeface="+mn-cs"/>
              </a:rPr>
              <a:t>…</a:t>
            </a:r>
            <a:endParaRPr kumimoji="0" lang="zh-CN" altLang="en-US" sz="1200" b="0" i="0" u="none" strike="noStrike" kern="1200" cap="none" spc="0" normalizeH="0" baseline="0" noProof="0" dirty="0">
              <a:ln>
                <a:noFill/>
              </a:ln>
              <a:solidFill>
                <a:srgbClr val="000000"/>
              </a:solidFill>
              <a:effectLst/>
              <a:uLnTx/>
              <a:uFillTx/>
              <a:latin typeface="Calibri"/>
              <a:ea typeface="宋体" panose="02010600030101010101" pitchFamily="2" charset="-122"/>
              <a:cs typeface="+mn-cs"/>
            </a:endParaRPr>
          </a:p>
        </p:txBody>
      </p:sp>
      <p:sp>
        <p:nvSpPr>
          <p:cNvPr id="67" name="矩形 66">
            <a:extLst>
              <a:ext uri="{FF2B5EF4-FFF2-40B4-BE49-F238E27FC236}">
                <a16:creationId xmlns:a16="http://schemas.microsoft.com/office/drawing/2014/main" id="{2F9407BF-728E-482A-8C6F-45DAD0E9B7A6}"/>
              </a:ext>
            </a:extLst>
          </p:cNvPr>
          <p:cNvSpPr/>
          <p:nvPr/>
        </p:nvSpPr>
        <p:spPr>
          <a:xfrm>
            <a:off x="4084820" y="3992846"/>
            <a:ext cx="538762" cy="492444"/>
          </a:xfrm>
          <a:prstGeom prst="rect">
            <a:avLst/>
          </a:prstGeom>
          <a:noFill/>
          <a:ln w="25400">
            <a:solidFill>
              <a:srgbClr val="0070C0"/>
            </a:solidFill>
            <a:prstDash val="solid"/>
            <a:headEnd type="none" w="med" len="lg"/>
            <a:tailEnd type="triangle" w="med" len="lg"/>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8" name="文本框 67">
            <a:extLst>
              <a:ext uri="{FF2B5EF4-FFF2-40B4-BE49-F238E27FC236}">
                <a16:creationId xmlns:a16="http://schemas.microsoft.com/office/drawing/2014/main" id="{EACFE13B-3354-48DC-B6F3-317753BAC91F}"/>
              </a:ext>
            </a:extLst>
          </p:cNvPr>
          <p:cNvSpPr txBox="1"/>
          <p:nvPr/>
        </p:nvSpPr>
        <p:spPr>
          <a:xfrm>
            <a:off x="4112822" y="4114947"/>
            <a:ext cx="538761"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rgbClr val="000000"/>
                </a:solidFill>
                <a:effectLst/>
                <a:uLnTx/>
                <a:uFillTx/>
                <a:latin typeface="Calibri"/>
                <a:ea typeface="宋体" panose="02010600030101010101" pitchFamily="2" charset="-122"/>
                <a:cs typeface="+mn-cs"/>
              </a:rPr>
              <a:t>NEF</a:t>
            </a:r>
            <a:endParaRPr kumimoji="0" lang="zh-CN" altLang="en-US" sz="1200" b="0" i="0" u="none" strike="noStrike" kern="1200" cap="none" spc="0" normalizeH="0" baseline="0" noProof="0" dirty="0">
              <a:ln>
                <a:noFill/>
              </a:ln>
              <a:solidFill>
                <a:srgbClr val="000000"/>
              </a:solidFill>
              <a:effectLst/>
              <a:uLnTx/>
              <a:uFillTx/>
              <a:latin typeface="Calibri"/>
              <a:ea typeface="宋体" panose="02010600030101010101" pitchFamily="2" charset="-122"/>
              <a:cs typeface="+mn-cs"/>
            </a:endParaRPr>
          </a:p>
        </p:txBody>
      </p:sp>
      <p:cxnSp>
        <p:nvCxnSpPr>
          <p:cNvPr id="69" name="直接连接符 68">
            <a:extLst>
              <a:ext uri="{FF2B5EF4-FFF2-40B4-BE49-F238E27FC236}">
                <a16:creationId xmlns:a16="http://schemas.microsoft.com/office/drawing/2014/main" id="{0C239658-A5D7-4B21-8068-F025072638AB}"/>
              </a:ext>
            </a:extLst>
          </p:cNvPr>
          <p:cNvCxnSpPr>
            <a:stCxn id="67" idx="2"/>
            <a:endCxn id="48" idx="0"/>
          </p:cNvCxnSpPr>
          <p:nvPr/>
        </p:nvCxnSpPr>
        <p:spPr>
          <a:xfrm flipH="1">
            <a:off x="3602040" y="4485290"/>
            <a:ext cx="752161" cy="685003"/>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70" name="直接连接符 69">
            <a:extLst>
              <a:ext uri="{FF2B5EF4-FFF2-40B4-BE49-F238E27FC236}">
                <a16:creationId xmlns:a16="http://schemas.microsoft.com/office/drawing/2014/main" id="{02181858-AFCD-4216-B88E-917B39BD6E40}"/>
              </a:ext>
            </a:extLst>
          </p:cNvPr>
          <p:cNvCxnSpPr>
            <a:stCxn id="67" idx="2"/>
            <a:endCxn id="64" idx="0"/>
          </p:cNvCxnSpPr>
          <p:nvPr/>
        </p:nvCxnSpPr>
        <p:spPr>
          <a:xfrm>
            <a:off x="4354201" y="4485290"/>
            <a:ext cx="16473" cy="6842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71" name="直接连接符 70">
            <a:extLst>
              <a:ext uri="{FF2B5EF4-FFF2-40B4-BE49-F238E27FC236}">
                <a16:creationId xmlns:a16="http://schemas.microsoft.com/office/drawing/2014/main" id="{ADD7FBF3-7213-4EBA-86FA-9E018925EBBC}"/>
              </a:ext>
            </a:extLst>
          </p:cNvPr>
          <p:cNvCxnSpPr>
            <a:stCxn id="50" idx="2"/>
            <a:endCxn id="48" idx="0"/>
          </p:cNvCxnSpPr>
          <p:nvPr/>
        </p:nvCxnSpPr>
        <p:spPr>
          <a:xfrm flipH="1">
            <a:off x="3602040" y="4491815"/>
            <a:ext cx="58711" cy="678478"/>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72" name="直接连接符 71">
            <a:extLst>
              <a:ext uri="{FF2B5EF4-FFF2-40B4-BE49-F238E27FC236}">
                <a16:creationId xmlns:a16="http://schemas.microsoft.com/office/drawing/2014/main" id="{579FF90A-850D-42BC-BFE7-26E892D84C74}"/>
              </a:ext>
            </a:extLst>
          </p:cNvPr>
          <p:cNvCxnSpPr>
            <a:cxnSpLocks/>
            <a:stCxn id="50" idx="2"/>
            <a:endCxn id="64" idx="0"/>
          </p:cNvCxnSpPr>
          <p:nvPr/>
        </p:nvCxnSpPr>
        <p:spPr>
          <a:xfrm>
            <a:off x="3660751" y="4491815"/>
            <a:ext cx="709923" cy="677675"/>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sp>
        <p:nvSpPr>
          <p:cNvPr id="73" name="矩形 72">
            <a:extLst>
              <a:ext uri="{FF2B5EF4-FFF2-40B4-BE49-F238E27FC236}">
                <a16:creationId xmlns:a16="http://schemas.microsoft.com/office/drawing/2014/main" id="{03DE1071-CB98-4E56-B67E-BE691DB11C6A}"/>
              </a:ext>
            </a:extLst>
          </p:cNvPr>
          <p:cNvSpPr/>
          <p:nvPr/>
        </p:nvSpPr>
        <p:spPr>
          <a:xfrm>
            <a:off x="468062" y="4483489"/>
            <a:ext cx="1055764" cy="483459"/>
          </a:xfrm>
          <a:prstGeom prst="rect">
            <a:avLst/>
          </a:prstGeom>
          <a:solidFill>
            <a:srgbClr val="C7DFFF"/>
          </a:solidFill>
          <a:ln w="25400">
            <a:solidFill>
              <a:srgbClr val="0070C0"/>
            </a:solidFill>
            <a:prstDash val="solid"/>
            <a:headEnd type="none" w="med" len="lg"/>
            <a:tailEnd type="triangle" w="med" len="lg"/>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4" name="文本框 73">
            <a:extLst>
              <a:ext uri="{FF2B5EF4-FFF2-40B4-BE49-F238E27FC236}">
                <a16:creationId xmlns:a16="http://schemas.microsoft.com/office/drawing/2014/main" id="{C1C79996-68D5-41B7-B6B4-5CBAA489FDCC}"/>
              </a:ext>
            </a:extLst>
          </p:cNvPr>
          <p:cNvSpPr txBox="1"/>
          <p:nvPr/>
        </p:nvSpPr>
        <p:spPr>
          <a:xfrm>
            <a:off x="775262" y="4562586"/>
            <a:ext cx="731105"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err="1">
                <a:ln>
                  <a:noFill/>
                </a:ln>
                <a:solidFill>
                  <a:srgbClr val="000000"/>
                </a:solidFill>
                <a:effectLst/>
                <a:uLnTx/>
                <a:uFillTx/>
                <a:latin typeface="Calibri"/>
                <a:ea typeface="宋体" panose="02010600030101010101" pitchFamily="2" charset="-122"/>
                <a:cs typeface="+mn-cs"/>
              </a:rPr>
              <a:t>gNB</a:t>
            </a:r>
            <a:endParaRPr kumimoji="0" lang="zh-CN" altLang="en-US" sz="1200" b="0" i="0" u="none" strike="noStrike" kern="1200" cap="none" spc="0" normalizeH="0" baseline="0" noProof="0" dirty="0">
              <a:ln>
                <a:noFill/>
              </a:ln>
              <a:solidFill>
                <a:srgbClr val="000000"/>
              </a:solidFill>
              <a:effectLst/>
              <a:uLnTx/>
              <a:uFillTx/>
              <a:latin typeface="Calibri"/>
              <a:ea typeface="宋体" panose="02010600030101010101" pitchFamily="2" charset="-122"/>
              <a:cs typeface="+mn-cs"/>
            </a:endParaRPr>
          </a:p>
        </p:txBody>
      </p:sp>
      <p:pic>
        <p:nvPicPr>
          <p:cNvPr id="75" name="图片 74">
            <a:extLst>
              <a:ext uri="{FF2B5EF4-FFF2-40B4-BE49-F238E27FC236}">
                <a16:creationId xmlns:a16="http://schemas.microsoft.com/office/drawing/2014/main" id="{0D1C8138-C7EC-4704-ADC5-7A45A809F47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03440" y="4568996"/>
            <a:ext cx="343945" cy="343075"/>
          </a:xfrm>
          <a:prstGeom prst="rect">
            <a:avLst/>
          </a:prstGeom>
          <a:effectLst/>
        </p:spPr>
      </p:pic>
      <p:sp>
        <p:nvSpPr>
          <p:cNvPr id="76" name="矩形 75">
            <a:extLst>
              <a:ext uri="{FF2B5EF4-FFF2-40B4-BE49-F238E27FC236}">
                <a16:creationId xmlns:a16="http://schemas.microsoft.com/office/drawing/2014/main" id="{F9B1BF8F-010D-4473-B145-C26053164EBB}"/>
              </a:ext>
            </a:extLst>
          </p:cNvPr>
          <p:cNvSpPr/>
          <p:nvPr/>
        </p:nvSpPr>
        <p:spPr>
          <a:xfrm>
            <a:off x="448741" y="3978621"/>
            <a:ext cx="1055764" cy="424904"/>
          </a:xfrm>
          <a:prstGeom prst="rect">
            <a:avLst/>
          </a:prstGeom>
          <a:noFill/>
          <a:ln w="25400">
            <a:solidFill>
              <a:srgbClr val="0070C0"/>
            </a:solidFill>
            <a:prstDash val="solid"/>
            <a:headEnd type="none" w="med" len="lg"/>
            <a:tailEnd type="triangle" w="med" len="lg"/>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7" name="文本框 76">
            <a:extLst>
              <a:ext uri="{FF2B5EF4-FFF2-40B4-BE49-F238E27FC236}">
                <a16:creationId xmlns:a16="http://schemas.microsoft.com/office/drawing/2014/main" id="{16E70F4C-79E7-46C7-98C6-1A278E1AA5F9}"/>
              </a:ext>
            </a:extLst>
          </p:cNvPr>
          <p:cNvSpPr txBox="1"/>
          <p:nvPr/>
        </p:nvSpPr>
        <p:spPr>
          <a:xfrm>
            <a:off x="659772" y="4036842"/>
            <a:ext cx="647037" cy="28716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rgbClr val="000000"/>
                </a:solidFill>
                <a:effectLst/>
                <a:uLnTx/>
                <a:uFillTx/>
                <a:latin typeface="Calibri"/>
                <a:ea typeface="宋体" panose="02010600030101010101" pitchFamily="2" charset="-122"/>
                <a:cs typeface="+mn-cs"/>
              </a:rPr>
              <a:t>OAM</a:t>
            </a:r>
            <a:endParaRPr kumimoji="0" lang="zh-CN" altLang="en-US" sz="1200" b="0" i="0" u="none" strike="noStrike" kern="1200" cap="none" spc="0" normalizeH="0" baseline="0" noProof="0" dirty="0">
              <a:ln>
                <a:noFill/>
              </a:ln>
              <a:solidFill>
                <a:srgbClr val="000000"/>
              </a:solidFill>
              <a:effectLst/>
              <a:uLnTx/>
              <a:uFillTx/>
              <a:latin typeface="Calibri"/>
              <a:ea typeface="宋体" panose="02010600030101010101" pitchFamily="2" charset="-122"/>
              <a:cs typeface="+mn-cs"/>
            </a:endParaRPr>
          </a:p>
        </p:txBody>
      </p:sp>
      <p:sp>
        <p:nvSpPr>
          <p:cNvPr id="78" name="矩形 77">
            <a:extLst>
              <a:ext uri="{FF2B5EF4-FFF2-40B4-BE49-F238E27FC236}">
                <a16:creationId xmlns:a16="http://schemas.microsoft.com/office/drawing/2014/main" id="{7E8B4438-2A12-46E3-9545-5721DBB0A086}"/>
              </a:ext>
            </a:extLst>
          </p:cNvPr>
          <p:cNvSpPr/>
          <p:nvPr/>
        </p:nvSpPr>
        <p:spPr>
          <a:xfrm>
            <a:off x="4935202" y="5183751"/>
            <a:ext cx="1055764" cy="492444"/>
          </a:xfrm>
          <a:prstGeom prst="rect">
            <a:avLst/>
          </a:prstGeom>
          <a:solidFill>
            <a:srgbClr val="C7DFFF"/>
          </a:solidFill>
          <a:ln w="25400">
            <a:solidFill>
              <a:srgbClr val="0070C0"/>
            </a:solidFill>
            <a:prstDash val="solid"/>
            <a:headEnd type="none" w="med" len="lg"/>
            <a:tailEnd type="triangle" w="med" len="lg"/>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9" name="文本框 78">
            <a:extLst>
              <a:ext uri="{FF2B5EF4-FFF2-40B4-BE49-F238E27FC236}">
                <a16:creationId xmlns:a16="http://schemas.microsoft.com/office/drawing/2014/main" id="{E28C0C83-54C3-4B17-B345-7CD41E8172B3}"/>
              </a:ext>
            </a:extLst>
          </p:cNvPr>
          <p:cNvSpPr txBox="1"/>
          <p:nvPr/>
        </p:nvSpPr>
        <p:spPr>
          <a:xfrm>
            <a:off x="5259861" y="5273224"/>
            <a:ext cx="599092"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rgbClr val="000000"/>
                </a:solidFill>
                <a:effectLst/>
                <a:uLnTx/>
                <a:uFillTx/>
                <a:latin typeface="Calibri"/>
                <a:ea typeface="宋体" panose="02010600030101010101" pitchFamily="2" charset="-122"/>
                <a:cs typeface="+mn-cs"/>
              </a:rPr>
              <a:t>UE</a:t>
            </a:r>
            <a:endParaRPr kumimoji="0" lang="zh-CN" altLang="en-US" sz="1200" b="0" i="0" u="none" strike="noStrike" kern="1200" cap="none" spc="0" normalizeH="0" baseline="0" noProof="0" dirty="0">
              <a:ln>
                <a:noFill/>
              </a:ln>
              <a:solidFill>
                <a:srgbClr val="000000"/>
              </a:solidFill>
              <a:effectLst/>
              <a:uLnTx/>
              <a:uFillTx/>
              <a:latin typeface="Calibri"/>
              <a:ea typeface="宋体" panose="02010600030101010101" pitchFamily="2" charset="-122"/>
              <a:cs typeface="+mn-cs"/>
            </a:endParaRPr>
          </a:p>
        </p:txBody>
      </p:sp>
      <p:pic>
        <p:nvPicPr>
          <p:cNvPr id="80" name="图片 79">
            <a:extLst>
              <a:ext uri="{FF2B5EF4-FFF2-40B4-BE49-F238E27FC236}">
                <a16:creationId xmlns:a16="http://schemas.microsoft.com/office/drawing/2014/main" id="{90DD3380-9332-4514-9470-23F819C4C5CA}"/>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5250" t="11617" r="28908" b="8002"/>
          <a:stretch/>
        </p:blipFill>
        <p:spPr>
          <a:xfrm>
            <a:off x="5090472" y="5345906"/>
            <a:ext cx="139080" cy="243251"/>
          </a:xfrm>
          <a:prstGeom prst="rect">
            <a:avLst/>
          </a:prstGeom>
          <a:effectLst/>
        </p:spPr>
      </p:pic>
      <p:sp>
        <p:nvSpPr>
          <p:cNvPr id="81" name="矩形 80">
            <a:extLst>
              <a:ext uri="{FF2B5EF4-FFF2-40B4-BE49-F238E27FC236}">
                <a16:creationId xmlns:a16="http://schemas.microsoft.com/office/drawing/2014/main" id="{9A0D7F2B-4EF4-4A8D-8906-97430BCF8011}"/>
              </a:ext>
            </a:extLst>
          </p:cNvPr>
          <p:cNvSpPr/>
          <p:nvPr/>
        </p:nvSpPr>
        <p:spPr>
          <a:xfrm>
            <a:off x="4761904" y="3529805"/>
            <a:ext cx="1379592" cy="2345481"/>
          </a:xfrm>
          <a:prstGeom prst="rect">
            <a:avLst/>
          </a:prstGeom>
          <a:noFill/>
          <a:ln w="25400">
            <a:solidFill>
              <a:srgbClr val="0070C0"/>
            </a:solidFill>
            <a:prstDash val="solid"/>
            <a:headEnd type="none" w="med" len="lg"/>
            <a:tailEnd type="triangle" w="med" len="lg"/>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82" name="文本框 81">
            <a:extLst>
              <a:ext uri="{FF2B5EF4-FFF2-40B4-BE49-F238E27FC236}">
                <a16:creationId xmlns:a16="http://schemas.microsoft.com/office/drawing/2014/main" id="{14D066CA-4EC6-4803-8FF5-55B7E5AAA671}"/>
              </a:ext>
            </a:extLst>
          </p:cNvPr>
          <p:cNvSpPr txBox="1"/>
          <p:nvPr/>
        </p:nvSpPr>
        <p:spPr>
          <a:xfrm>
            <a:off x="4761904" y="3655938"/>
            <a:ext cx="1413835"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rgbClr val="000000"/>
                </a:solidFill>
                <a:effectLst/>
                <a:uLnTx/>
                <a:uFillTx/>
                <a:latin typeface="Calibri"/>
                <a:ea typeface="宋体" panose="02010600030101010101" pitchFamily="2" charset="-122"/>
                <a:cs typeface="+mn-cs"/>
              </a:rPr>
              <a:t>OTT Server: AI</a:t>
            </a:r>
            <a:endParaRPr kumimoji="0" lang="zh-CN" altLang="en-US" sz="1200" b="0" i="0" u="none" strike="noStrike" kern="1200" cap="none" spc="0" normalizeH="0" baseline="0" noProof="0" dirty="0">
              <a:ln>
                <a:noFill/>
              </a:ln>
              <a:solidFill>
                <a:srgbClr val="000000"/>
              </a:solidFill>
              <a:effectLst/>
              <a:uLnTx/>
              <a:uFillTx/>
              <a:latin typeface="Calibri"/>
              <a:ea typeface="宋体" panose="02010600030101010101" pitchFamily="2" charset="-122"/>
              <a:cs typeface="+mn-cs"/>
            </a:endParaRPr>
          </a:p>
        </p:txBody>
      </p:sp>
      <p:sp>
        <p:nvSpPr>
          <p:cNvPr id="83" name="矩形 82">
            <a:extLst>
              <a:ext uri="{FF2B5EF4-FFF2-40B4-BE49-F238E27FC236}">
                <a16:creationId xmlns:a16="http://schemas.microsoft.com/office/drawing/2014/main" id="{C5674E24-553E-4073-862E-B57F6D79C372}"/>
              </a:ext>
            </a:extLst>
          </p:cNvPr>
          <p:cNvSpPr/>
          <p:nvPr/>
        </p:nvSpPr>
        <p:spPr>
          <a:xfrm>
            <a:off x="4935202" y="4571147"/>
            <a:ext cx="1055764" cy="492444"/>
          </a:xfrm>
          <a:prstGeom prst="rect">
            <a:avLst/>
          </a:prstGeom>
          <a:solidFill>
            <a:srgbClr val="C7DFFF"/>
          </a:solidFill>
          <a:ln w="25400">
            <a:solidFill>
              <a:srgbClr val="0070C0"/>
            </a:solidFill>
            <a:prstDash val="solid"/>
            <a:headEnd type="none" w="med" len="lg"/>
            <a:tailEnd type="triangle" w="med" len="lg"/>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84" name="文本框 83">
            <a:extLst>
              <a:ext uri="{FF2B5EF4-FFF2-40B4-BE49-F238E27FC236}">
                <a16:creationId xmlns:a16="http://schemas.microsoft.com/office/drawing/2014/main" id="{152F6256-4B76-40F0-A469-088A9FFC39E2}"/>
              </a:ext>
            </a:extLst>
          </p:cNvPr>
          <p:cNvSpPr txBox="1"/>
          <p:nvPr/>
        </p:nvSpPr>
        <p:spPr>
          <a:xfrm>
            <a:off x="5259861" y="4660620"/>
            <a:ext cx="731105"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err="1">
                <a:ln>
                  <a:noFill/>
                </a:ln>
                <a:solidFill>
                  <a:srgbClr val="000000"/>
                </a:solidFill>
                <a:effectLst/>
                <a:uLnTx/>
                <a:uFillTx/>
                <a:latin typeface="Calibri"/>
                <a:ea typeface="宋体" panose="02010600030101010101" pitchFamily="2" charset="-122"/>
                <a:cs typeface="+mn-cs"/>
              </a:rPr>
              <a:t>gNB</a:t>
            </a:r>
            <a:endParaRPr kumimoji="0" lang="zh-CN" altLang="en-US" sz="1200" b="0" i="0" u="none" strike="noStrike" kern="1200" cap="none" spc="0" normalizeH="0" baseline="0" noProof="0" dirty="0">
              <a:ln>
                <a:noFill/>
              </a:ln>
              <a:solidFill>
                <a:srgbClr val="000000"/>
              </a:solidFill>
              <a:effectLst/>
              <a:uLnTx/>
              <a:uFillTx/>
              <a:latin typeface="Calibri"/>
              <a:ea typeface="宋体" panose="02010600030101010101" pitchFamily="2" charset="-122"/>
              <a:cs typeface="+mn-cs"/>
            </a:endParaRPr>
          </a:p>
        </p:txBody>
      </p:sp>
      <p:pic>
        <p:nvPicPr>
          <p:cNvPr id="85" name="图片 84">
            <a:extLst>
              <a:ext uri="{FF2B5EF4-FFF2-40B4-BE49-F238E27FC236}">
                <a16:creationId xmlns:a16="http://schemas.microsoft.com/office/drawing/2014/main" id="{9794CE54-4706-4A33-AA8C-6CA727B7D6A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988039" y="4667030"/>
            <a:ext cx="343945" cy="343075"/>
          </a:xfrm>
          <a:prstGeom prst="rect">
            <a:avLst/>
          </a:prstGeom>
          <a:effectLst/>
        </p:spPr>
      </p:pic>
      <p:sp>
        <p:nvSpPr>
          <p:cNvPr id="86" name="矩形 85">
            <a:extLst>
              <a:ext uri="{FF2B5EF4-FFF2-40B4-BE49-F238E27FC236}">
                <a16:creationId xmlns:a16="http://schemas.microsoft.com/office/drawing/2014/main" id="{85D8FC9D-2C1F-42ED-94CB-C9D462A5741F}"/>
              </a:ext>
            </a:extLst>
          </p:cNvPr>
          <p:cNvSpPr/>
          <p:nvPr/>
        </p:nvSpPr>
        <p:spPr>
          <a:xfrm>
            <a:off x="4933340" y="4004377"/>
            <a:ext cx="1055764" cy="492444"/>
          </a:xfrm>
          <a:prstGeom prst="rect">
            <a:avLst/>
          </a:prstGeom>
          <a:noFill/>
          <a:ln w="25400">
            <a:solidFill>
              <a:srgbClr val="0070C0"/>
            </a:solidFill>
            <a:prstDash val="solid"/>
            <a:headEnd type="none" w="med" len="lg"/>
            <a:tailEnd type="triangle" w="med" len="lg"/>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87" name="文本框 86">
            <a:extLst>
              <a:ext uri="{FF2B5EF4-FFF2-40B4-BE49-F238E27FC236}">
                <a16:creationId xmlns:a16="http://schemas.microsoft.com/office/drawing/2014/main" id="{17B032D8-0488-4CAD-97CC-D730C15C1BB2}"/>
              </a:ext>
            </a:extLst>
          </p:cNvPr>
          <p:cNvSpPr txBox="1"/>
          <p:nvPr/>
        </p:nvSpPr>
        <p:spPr>
          <a:xfrm>
            <a:off x="5144371" y="4106448"/>
            <a:ext cx="647037" cy="28716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rgbClr val="000000"/>
                </a:solidFill>
                <a:effectLst/>
                <a:uLnTx/>
                <a:uFillTx/>
                <a:latin typeface="Calibri"/>
                <a:ea typeface="宋体" panose="02010600030101010101" pitchFamily="2" charset="-122"/>
                <a:cs typeface="+mn-cs"/>
              </a:rPr>
              <a:t>CN</a:t>
            </a:r>
            <a:endParaRPr kumimoji="0" lang="zh-CN" altLang="en-US" sz="1200" b="0" i="0" u="none" strike="noStrike" kern="1200" cap="none" spc="0" normalizeH="0" baseline="0" noProof="0" dirty="0">
              <a:ln>
                <a:noFill/>
              </a:ln>
              <a:solidFill>
                <a:srgbClr val="000000"/>
              </a:solidFill>
              <a:effectLst/>
              <a:uLnTx/>
              <a:uFillTx/>
              <a:latin typeface="Calibri"/>
              <a:ea typeface="宋体" panose="02010600030101010101" pitchFamily="2" charset="-122"/>
              <a:cs typeface="+mn-cs"/>
            </a:endParaRPr>
          </a:p>
        </p:txBody>
      </p:sp>
      <p:sp>
        <p:nvSpPr>
          <p:cNvPr id="88" name="矩形 87">
            <a:extLst>
              <a:ext uri="{FF2B5EF4-FFF2-40B4-BE49-F238E27FC236}">
                <a16:creationId xmlns:a16="http://schemas.microsoft.com/office/drawing/2014/main" id="{948E4581-EBAC-48CD-B8D9-A87252692D00}"/>
              </a:ext>
            </a:extLst>
          </p:cNvPr>
          <p:cNvSpPr/>
          <p:nvPr/>
        </p:nvSpPr>
        <p:spPr>
          <a:xfrm>
            <a:off x="7221427" y="3485805"/>
            <a:ext cx="805615" cy="424446"/>
          </a:xfrm>
          <a:prstGeom prst="rect">
            <a:avLst/>
          </a:prstGeom>
          <a:noFill/>
          <a:ln w="25400">
            <a:solidFill>
              <a:srgbClr val="0070C0"/>
            </a:solidFill>
            <a:prstDash val="dash"/>
            <a:headEnd type="none" w="med" len="lg"/>
            <a:tailEnd type="triangle" w="med" len="lg"/>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89" name="矩形 88">
            <a:extLst>
              <a:ext uri="{FF2B5EF4-FFF2-40B4-BE49-F238E27FC236}">
                <a16:creationId xmlns:a16="http://schemas.microsoft.com/office/drawing/2014/main" id="{A8C7E2E6-DF88-496E-B83E-B557DC113DFE}"/>
              </a:ext>
            </a:extLst>
          </p:cNvPr>
          <p:cNvSpPr/>
          <p:nvPr/>
        </p:nvSpPr>
        <p:spPr>
          <a:xfrm>
            <a:off x="8174565" y="3595623"/>
            <a:ext cx="342873" cy="313490"/>
          </a:xfrm>
          <a:prstGeom prst="rect">
            <a:avLst/>
          </a:prstGeom>
          <a:noFill/>
          <a:ln w="25400">
            <a:solidFill>
              <a:srgbClr val="0070C0"/>
            </a:solidFill>
            <a:prstDash val="dash"/>
            <a:headEnd type="none" w="med" len="lg"/>
            <a:tailEnd type="triangle" w="med" len="lg"/>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90" name="文本框 89">
            <a:extLst>
              <a:ext uri="{FF2B5EF4-FFF2-40B4-BE49-F238E27FC236}">
                <a16:creationId xmlns:a16="http://schemas.microsoft.com/office/drawing/2014/main" id="{D05C039F-1375-49B0-92EC-A545D445049E}"/>
              </a:ext>
            </a:extLst>
          </p:cNvPr>
          <p:cNvSpPr txBox="1"/>
          <p:nvPr/>
        </p:nvSpPr>
        <p:spPr>
          <a:xfrm>
            <a:off x="8193509" y="3643515"/>
            <a:ext cx="567303"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rgbClr val="000000"/>
                </a:solidFill>
                <a:effectLst/>
                <a:uLnTx/>
                <a:uFillTx/>
                <a:latin typeface="Calibri"/>
                <a:ea typeface="宋体" panose="02010600030101010101" pitchFamily="2" charset="-122"/>
                <a:cs typeface="+mn-cs"/>
              </a:rPr>
              <a:t>AI</a:t>
            </a:r>
            <a:endParaRPr kumimoji="0" lang="zh-CN" altLang="en-US" sz="1200" b="0" i="0" u="none" strike="noStrike" kern="1200" cap="none" spc="0" normalizeH="0" baseline="0" noProof="0" dirty="0">
              <a:ln>
                <a:noFill/>
              </a:ln>
              <a:solidFill>
                <a:srgbClr val="000000"/>
              </a:solidFill>
              <a:effectLst/>
              <a:uLnTx/>
              <a:uFillTx/>
              <a:latin typeface="Calibri"/>
              <a:ea typeface="宋体" panose="02010600030101010101" pitchFamily="2" charset="-122"/>
              <a:cs typeface="+mn-cs"/>
            </a:endParaRPr>
          </a:p>
        </p:txBody>
      </p:sp>
      <p:sp>
        <p:nvSpPr>
          <p:cNvPr id="91" name="矩形 90">
            <a:extLst>
              <a:ext uri="{FF2B5EF4-FFF2-40B4-BE49-F238E27FC236}">
                <a16:creationId xmlns:a16="http://schemas.microsoft.com/office/drawing/2014/main" id="{98F58D7A-5FCF-4BEE-9EBF-70B8BDFA997A}"/>
              </a:ext>
            </a:extLst>
          </p:cNvPr>
          <p:cNvSpPr/>
          <p:nvPr/>
        </p:nvSpPr>
        <p:spPr>
          <a:xfrm>
            <a:off x="8661672" y="3595558"/>
            <a:ext cx="1402049" cy="313161"/>
          </a:xfrm>
          <a:prstGeom prst="rect">
            <a:avLst/>
          </a:prstGeom>
          <a:noFill/>
          <a:ln w="25400">
            <a:solidFill>
              <a:srgbClr val="0070C0"/>
            </a:solidFill>
            <a:prstDash val="dash"/>
            <a:headEnd type="none" w="med" len="lg"/>
            <a:tailEnd type="triangle" w="med" len="lg"/>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92" name="矩形 91">
            <a:extLst>
              <a:ext uri="{FF2B5EF4-FFF2-40B4-BE49-F238E27FC236}">
                <a16:creationId xmlns:a16="http://schemas.microsoft.com/office/drawing/2014/main" id="{125DDE8F-398B-4FDE-858E-AFD23C93C7B3}"/>
              </a:ext>
            </a:extLst>
          </p:cNvPr>
          <p:cNvSpPr/>
          <p:nvPr/>
        </p:nvSpPr>
        <p:spPr>
          <a:xfrm>
            <a:off x="10456159" y="3601726"/>
            <a:ext cx="1380139" cy="313161"/>
          </a:xfrm>
          <a:prstGeom prst="rect">
            <a:avLst/>
          </a:prstGeom>
          <a:noFill/>
          <a:ln w="25400">
            <a:solidFill>
              <a:srgbClr val="0070C0"/>
            </a:solidFill>
            <a:prstDash val="dash"/>
            <a:headEnd type="none" w="med" len="lg"/>
            <a:tailEnd type="triangle" w="med" len="lg"/>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93" name="文本框 92">
            <a:extLst>
              <a:ext uri="{FF2B5EF4-FFF2-40B4-BE49-F238E27FC236}">
                <a16:creationId xmlns:a16="http://schemas.microsoft.com/office/drawing/2014/main" id="{5A2A2BA3-CC6F-472F-9E29-B521BEBF7624}"/>
              </a:ext>
            </a:extLst>
          </p:cNvPr>
          <p:cNvSpPr txBox="1"/>
          <p:nvPr/>
        </p:nvSpPr>
        <p:spPr>
          <a:xfrm>
            <a:off x="10473009" y="3601177"/>
            <a:ext cx="1463880" cy="276999"/>
          </a:xfrm>
          <a:prstGeom prst="rect">
            <a:avLst/>
          </a:prstGeom>
          <a:noFill/>
        </p:spPr>
        <p:txBody>
          <a:bodyPr wrap="square" rtlCol="0">
            <a:spAutoFit/>
          </a:bodyPr>
          <a:lstStyle/>
          <a:p>
            <a:pPr lvl="0">
              <a:defRPr/>
            </a:pPr>
            <a:r>
              <a:rPr lang="en-US" altLang="zh-CN" sz="1200" dirty="0">
                <a:solidFill>
                  <a:srgbClr val="000000"/>
                </a:solidFill>
              </a:rPr>
              <a:t>Network Exposure</a:t>
            </a:r>
            <a:endParaRPr kumimoji="0" lang="zh-CN" altLang="en-US" sz="1200" b="0" i="0" u="none" strike="noStrike" kern="1200" cap="none" spc="0" normalizeH="0" baseline="0" noProof="0" dirty="0">
              <a:ln>
                <a:noFill/>
              </a:ln>
              <a:solidFill>
                <a:srgbClr val="000000"/>
              </a:solidFill>
              <a:effectLst/>
              <a:uLnTx/>
              <a:uFillTx/>
              <a:latin typeface="Calibri"/>
              <a:ea typeface="宋体" panose="02010600030101010101" pitchFamily="2" charset="-122"/>
              <a:cs typeface="+mn-cs"/>
            </a:endParaRPr>
          </a:p>
        </p:txBody>
      </p:sp>
      <p:sp>
        <p:nvSpPr>
          <p:cNvPr id="94" name="文本框 93">
            <a:extLst>
              <a:ext uri="{FF2B5EF4-FFF2-40B4-BE49-F238E27FC236}">
                <a16:creationId xmlns:a16="http://schemas.microsoft.com/office/drawing/2014/main" id="{3F816672-9835-47F1-B664-928BDF8B3F0F}"/>
              </a:ext>
            </a:extLst>
          </p:cNvPr>
          <p:cNvSpPr txBox="1"/>
          <p:nvPr/>
        </p:nvSpPr>
        <p:spPr>
          <a:xfrm>
            <a:off x="10074187" y="3582655"/>
            <a:ext cx="322575"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rgbClr val="000000"/>
                </a:solidFill>
                <a:effectLst/>
                <a:uLnTx/>
                <a:uFillTx/>
                <a:latin typeface="Calibri"/>
                <a:ea typeface="宋体" panose="02010600030101010101" pitchFamily="2" charset="-122"/>
                <a:cs typeface="+mn-cs"/>
              </a:rPr>
              <a:t>…</a:t>
            </a:r>
            <a:endParaRPr kumimoji="0" lang="zh-CN" altLang="en-US" sz="1200" b="0" i="0" u="none" strike="noStrike" kern="1200" cap="none" spc="0" normalizeH="0" baseline="0" noProof="0" dirty="0">
              <a:ln>
                <a:noFill/>
              </a:ln>
              <a:solidFill>
                <a:srgbClr val="000000"/>
              </a:solidFill>
              <a:effectLst/>
              <a:uLnTx/>
              <a:uFillTx/>
              <a:latin typeface="Calibri"/>
              <a:ea typeface="宋体" panose="02010600030101010101" pitchFamily="2" charset="-122"/>
              <a:cs typeface="+mn-cs"/>
            </a:endParaRPr>
          </a:p>
        </p:txBody>
      </p:sp>
      <p:sp>
        <p:nvSpPr>
          <p:cNvPr id="95" name="圆角矩形 1">
            <a:extLst>
              <a:ext uri="{FF2B5EF4-FFF2-40B4-BE49-F238E27FC236}">
                <a16:creationId xmlns:a16="http://schemas.microsoft.com/office/drawing/2014/main" id="{D43F0BFD-D22F-4D0E-A19D-2C83BFA96202}"/>
              </a:ext>
            </a:extLst>
          </p:cNvPr>
          <p:cNvSpPr/>
          <p:nvPr>
            <p:custDataLst>
              <p:tags r:id="rId1"/>
            </p:custDataLst>
          </p:nvPr>
        </p:nvSpPr>
        <p:spPr>
          <a:xfrm>
            <a:off x="7221427" y="3978621"/>
            <a:ext cx="4732397" cy="1874440"/>
          </a:xfrm>
          <a:prstGeom prst="roundRect">
            <a:avLst>
              <a:gd name="adj" fmla="val 1550"/>
            </a:avLst>
          </a:prstGeom>
          <a:gradFill flip="none" rotWithShape="1">
            <a:gsLst>
              <a:gs pos="100000">
                <a:srgbClr val="18A1F2">
                  <a:lumMod val="20000"/>
                  <a:lumOff val="80000"/>
                  <a:alpha val="32000"/>
                </a:srgbClr>
              </a:gs>
              <a:gs pos="0">
                <a:srgbClr val="FFFFFF">
                  <a:alpha val="50000"/>
                </a:srgbClr>
              </a:gs>
            </a:gsLst>
            <a:lin ang="10800000" scaled="0"/>
            <a:tileRect/>
          </a:gradFill>
          <a:ln w="5374" cap="flat" cmpd="sng" algn="ctr">
            <a:solidFill>
              <a:srgbClr val="18A1F2">
                <a:lumMod val="60000"/>
                <a:lumOff val="40000"/>
              </a:srgbClr>
            </a:solidFill>
            <a:prstDash val="solid"/>
            <a:miter lim="800000"/>
          </a:ln>
          <a:effectLst>
            <a:outerShdw blurRad="42992" dist="21496" dir="3000013" sx="102000" sy="102000" algn="t" rotWithShape="0">
              <a:srgbClr val="18A1F2">
                <a:alpha val="10000"/>
              </a:srgbClr>
            </a:outerShdw>
          </a:effectLst>
        </p:spPr>
        <p:txBody>
          <a:bodyPr lIns="77385" tIns="38693" rIns="77385" bIns="38693"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zh-CN" altLang="en-US" sz="1523" b="0" i="0" u="none" strike="noStrike" kern="0" cap="none" spc="0" normalizeH="0" baseline="0" noProof="0">
              <a:ln>
                <a:noFill/>
              </a:ln>
              <a:solidFill>
                <a:srgbClr val="FFFFFF"/>
              </a:solidFill>
              <a:effectLst/>
              <a:uLnTx/>
              <a:uFillTx/>
              <a:latin typeface="vivo type 简 Regular" panose="02000500000000000000" pitchFamily="2" charset="-122"/>
              <a:ea typeface="vivo type 简 Regular" panose="02000500000000000000" pitchFamily="2" charset="-122"/>
              <a:cs typeface="思源黑体 CN Regular" panose="020B0500000000000000" charset="-122"/>
              <a:sym typeface="微软雅黑" panose="020B0503020204020204" pitchFamily="34" charset="-122"/>
            </a:endParaRPr>
          </a:p>
        </p:txBody>
      </p:sp>
      <p:sp>
        <p:nvSpPr>
          <p:cNvPr id="96" name="文本框 95">
            <a:extLst>
              <a:ext uri="{FF2B5EF4-FFF2-40B4-BE49-F238E27FC236}">
                <a16:creationId xmlns:a16="http://schemas.microsoft.com/office/drawing/2014/main" id="{6E67429A-FB5A-455B-86E5-98417F9AE468}"/>
              </a:ext>
            </a:extLst>
          </p:cNvPr>
          <p:cNvSpPr txBox="1"/>
          <p:nvPr/>
        </p:nvSpPr>
        <p:spPr>
          <a:xfrm>
            <a:off x="8373369" y="3070574"/>
            <a:ext cx="2034041" cy="52322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srgbClr val="18A1F2"/>
                </a:solidFill>
                <a:effectLst/>
                <a:uLnTx/>
                <a:uFillTx/>
                <a:latin typeface="Calibri" panose="020F0502020204030204" pitchFamily="34" charset="0"/>
                <a:ea typeface="vivo type 简 Heavy" panose="02000900000000000000" pitchFamily="2" charset="-122"/>
                <a:cs typeface="Calibri" panose="020F0502020204030204" pitchFamily="34" charset="0"/>
                <a:sym typeface="微软雅黑" panose="020B0503020204020204" pitchFamily="34" charset="-122"/>
              </a:rPr>
              <a:t>6G</a:t>
            </a:r>
            <a:r>
              <a:rPr kumimoji="0" lang="en-US" altLang="zh-CN" sz="2800" b="0" i="0" u="none" strike="noStrike" kern="1200" cap="none" spc="0" normalizeH="0" baseline="0" noProof="0" dirty="0">
                <a:ln>
                  <a:noFill/>
                </a:ln>
                <a:solidFill>
                  <a:srgbClr val="18A1F2"/>
                </a:solidFill>
                <a:effectLst/>
                <a:uLnTx/>
                <a:uFillTx/>
                <a:latin typeface="vivo type 简 Heavy" panose="02000900000000000000" pitchFamily="2" charset="-122"/>
                <a:ea typeface="vivo type 简 Heavy" panose="02000900000000000000" pitchFamily="2" charset="-122"/>
                <a:cs typeface="+mn-cs"/>
                <a:sym typeface="微软雅黑" panose="020B0503020204020204" pitchFamily="34" charset="-122"/>
              </a:rPr>
              <a:t> </a:t>
            </a:r>
          </a:p>
        </p:txBody>
      </p:sp>
      <p:sp>
        <p:nvSpPr>
          <p:cNvPr id="97" name="文本框 96">
            <a:extLst>
              <a:ext uri="{FF2B5EF4-FFF2-40B4-BE49-F238E27FC236}">
                <a16:creationId xmlns:a16="http://schemas.microsoft.com/office/drawing/2014/main" id="{19948B45-DCBE-48C6-9BA2-2AC1A91CF01B}"/>
              </a:ext>
            </a:extLst>
          </p:cNvPr>
          <p:cNvSpPr txBox="1"/>
          <p:nvPr/>
        </p:nvSpPr>
        <p:spPr>
          <a:xfrm>
            <a:off x="8678522" y="3619743"/>
            <a:ext cx="160220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rgbClr val="000000"/>
                </a:solidFill>
                <a:effectLst/>
                <a:uLnTx/>
                <a:uFillTx/>
                <a:latin typeface="Calibri"/>
                <a:ea typeface="宋体" panose="02010600030101010101" pitchFamily="2" charset="-122"/>
                <a:cs typeface="+mn-cs"/>
              </a:rPr>
              <a:t>Energy Saving</a:t>
            </a:r>
            <a:endParaRPr kumimoji="0" lang="zh-CN" altLang="en-US" sz="1200" b="0" i="0" u="none" strike="noStrike" kern="1200" cap="none" spc="0" normalizeH="0" baseline="0" noProof="0" dirty="0">
              <a:ln>
                <a:noFill/>
              </a:ln>
              <a:solidFill>
                <a:srgbClr val="000000"/>
              </a:solidFill>
              <a:effectLst/>
              <a:uLnTx/>
              <a:uFillTx/>
              <a:latin typeface="Calibri"/>
              <a:ea typeface="宋体" panose="02010600030101010101" pitchFamily="2" charset="-122"/>
              <a:cs typeface="+mn-cs"/>
            </a:endParaRPr>
          </a:p>
        </p:txBody>
      </p:sp>
      <p:sp>
        <p:nvSpPr>
          <p:cNvPr id="98" name="文本框 97">
            <a:extLst>
              <a:ext uri="{FF2B5EF4-FFF2-40B4-BE49-F238E27FC236}">
                <a16:creationId xmlns:a16="http://schemas.microsoft.com/office/drawing/2014/main" id="{B4D8C61B-6FD2-407C-AED8-8511BFE8C2D5}"/>
              </a:ext>
            </a:extLst>
          </p:cNvPr>
          <p:cNvSpPr txBox="1"/>
          <p:nvPr/>
        </p:nvSpPr>
        <p:spPr>
          <a:xfrm>
            <a:off x="6978767" y="3456590"/>
            <a:ext cx="1380139"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rgbClr val="000000"/>
                </a:solidFill>
                <a:effectLst/>
                <a:uLnTx/>
                <a:uFillTx/>
                <a:latin typeface="Calibri"/>
                <a:ea typeface="宋体" panose="02010600030101010101" pitchFamily="2" charset="-122"/>
                <a:cs typeface="+mn-cs"/>
              </a:rPr>
              <a:t>Sensing</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rgbClr val="000000"/>
                </a:solidFill>
                <a:effectLst/>
                <a:uLnTx/>
                <a:uFillTx/>
                <a:latin typeface="Calibri"/>
                <a:ea typeface="宋体" panose="02010600030101010101" pitchFamily="2" charset="-122"/>
                <a:cs typeface="+mn-cs"/>
              </a:rPr>
              <a:t>/Positioning</a:t>
            </a:r>
            <a:endParaRPr kumimoji="0" lang="zh-CN" altLang="en-US" sz="1200" b="0" i="0" u="none" strike="noStrike" kern="1200" cap="none" spc="0" normalizeH="0" baseline="0" noProof="0" dirty="0">
              <a:ln>
                <a:noFill/>
              </a:ln>
              <a:solidFill>
                <a:srgbClr val="000000"/>
              </a:solidFill>
              <a:effectLst/>
              <a:uLnTx/>
              <a:uFillTx/>
              <a:latin typeface="Calibri"/>
              <a:ea typeface="宋体" panose="02010600030101010101" pitchFamily="2" charset="-122"/>
              <a:cs typeface="+mn-cs"/>
            </a:endParaRPr>
          </a:p>
        </p:txBody>
      </p:sp>
      <p:sp>
        <p:nvSpPr>
          <p:cNvPr id="99" name="云形 98">
            <a:extLst>
              <a:ext uri="{FF2B5EF4-FFF2-40B4-BE49-F238E27FC236}">
                <a16:creationId xmlns:a16="http://schemas.microsoft.com/office/drawing/2014/main" id="{07958E6A-F689-4F16-9B1E-6A883BB0B00B}"/>
              </a:ext>
            </a:extLst>
          </p:cNvPr>
          <p:cNvSpPr/>
          <p:nvPr/>
        </p:nvSpPr>
        <p:spPr>
          <a:xfrm>
            <a:off x="10037858" y="4667938"/>
            <a:ext cx="1479902" cy="937038"/>
          </a:xfrm>
          <a:prstGeom prst="cloud">
            <a:avLst/>
          </a:prstGeom>
          <a:solidFill>
            <a:schemeClr val="bg1">
              <a:alpha val="51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zh-CN" sz="1800" b="0" i="0" u="none" strike="noStrike" kern="1200" cap="none" spc="0" normalizeH="0" baseline="0" noProof="0" dirty="0">
                <a:ln>
                  <a:noFill/>
                </a:ln>
                <a:solidFill>
                  <a:srgbClr val="000000"/>
                </a:solidFill>
                <a:effectLst/>
                <a:uLnTx/>
                <a:uFillTx/>
                <a:latin typeface="Calibri"/>
                <a:ea typeface="宋体" panose="02010600030101010101" pitchFamily="2" charset="-122"/>
                <a:cs typeface="+mn-cs"/>
              </a:rPr>
              <a:t>6G</a:t>
            </a:r>
            <a:endParaRPr kumimoji="1" lang="zh-CN" altLang="en-US" sz="1800" b="0" i="0" u="none" strike="noStrike" kern="1200" cap="none" spc="0" normalizeH="0" baseline="0" noProof="0" dirty="0">
              <a:ln>
                <a:noFill/>
              </a:ln>
              <a:solidFill>
                <a:srgbClr val="000000"/>
              </a:solidFill>
              <a:effectLst/>
              <a:uLnTx/>
              <a:uFillTx/>
              <a:latin typeface="Calibri"/>
              <a:ea typeface="宋体" panose="02010600030101010101" pitchFamily="2" charset="-122"/>
              <a:cs typeface="+mn-cs"/>
            </a:endParaRPr>
          </a:p>
        </p:txBody>
      </p:sp>
      <p:sp>
        <p:nvSpPr>
          <p:cNvPr id="100" name="矩形 99">
            <a:extLst>
              <a:ext uri="{FF2B5EF4-FFF2-40B4-BE49-F238E27FC236}">
                <a16:creationId xmlns:a16="http://schemas.microsoft.com/office/drawing/2014/main" id="{37F469E7-B40E-4E75-B307-FB124DF46D1B}"/>
              </a:ext>
            </a:extLst>
          </p:cNvPr>
          <p:cNvSpPr/>
          <p:nvPr/>
        </p:nvSpPr>
        <p:spPr>
          <a:xfrm>
            <a:off x="7618503" y="4859908"/>
            <a:ext cx="924335" cy="521842"/>
          </a:xfrm>
          <a:prstGeom prst="rect">
            <a:avLst/>
          </a:prstGeom>
          <a:solidFill>
            <a:schemeClr val="bg1">
              <a:alpha val="51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zh-CN" sz="1800" b="0" i="0" u="none" strike="noStrike" kern="1200" cap="none" spc="0" normalizeH="0" baseline="0" noProof="0" dirty="0">
                <a:ln>
                  <a:noFill/>
                </a:ln>
                <a:solidFill>
                  <a:srgbClr val="000000"/>
                </a:solidFill>
                <a:effectLst/>
                <a:uLnTx/>
                <a:uFillTx/>
                <a:latin typeface="Calibri"/>
                <a:ea typeface="宋体" panose="02010600030101010101" pitchFamily="2" charset="-122"/>
                <a:cs typeface="+mn-cs"/>
              </a:rPr>
              <a:t>UE</a:t>
            </a:r>
            <a:endParaRPr kumimoji="1" lang="zh-CN" altLang="en-US" sz="1800" b="0" i="0" u="none" strike="noStrike" kern="1200" cap="none" spc="0" normalizeH="0" baseline="0" noProof="0" dirty="0">
              <a:ln>
                <a:noFill/>
              </a:ln>
              <a:solidFill>
                <a:srgbClr val="000000"/>
              </a:solidFill>
              <a:effectLst/>
              <a:uLnTx/>
              <a:uFillTx/>
              <a:latin typeface="Calibri"/>
              <a:ea typeface="宋体" panose="02010600030101010101" pitchFamily="2" charset="-122"/>
              <a:cs typeface="+mn-cs"/>
            </a:endParaRPr>
          </a:p>
        </p:txBody>
      </p:sp>
      <p:cxnSp>
        <p:nvCxnSpPr>
          <p:cNvPr id="101" name="直接箭头连接符 100">
            <a:extLst>
              <a:ext uri="{FF2B5EF4-FFF2-40B4-BE49-F238E27FC236}">
                <a16:creationId xmlns:a16="http://schemas.microsoft.com/office/drawing/2014/main" id="{A920EF0E-7D39-4178-A39B-FE77CAE6F03B}"/>
              </a:ext>
            </a:extLst>
          </p:cNvPr>
          <p:cNvCxnSpPr>
            <a:cxnSpLocks/>
          </p:cNvCxnSpPr>
          <p:nvPr/>
        </p:nvCxnSpPr>
        <p:spPr>
          <a:xfrm flipV="1">
            <a:off x="8551844" y="4929180"/>
            <a:ext cx="1565858" cy="1"/>
          </a:xfrm>
          <a:prstGeom prst="straightConnector1">
            <a:avLst/>
          </a:prstGeom>
          <a:ln w="41275">
            <a:tailEnd type="triangle"/>
          </a:ln>
        </p:spPr>
        <p:style>
          <a:lnRef idx="1">
            <a:schemeClr val="accent1"/>
          </a:lnRef>
          <a:fillRef idx="0">
            <a:schemeClr val="accent1"/>
          </a:fillRef>
          <a:effectRef idx="0">
            <a:schemeClr val="accent1"/>
          </a:effectRef>
          <a:fontRef idx="minor">
            <a:schemeClr val="tx1"/>
          </a:fontRef>
        </p:style>
      </p:cxnSp>
      <p:cxnSp>
        <p:nvCxnSpPr>
          <p:cNvPr id="102" name="直接箭头连接符 101">
            <a:extLst>
              <a:ext uri="{FF2B5EF4-FFF2-40B4-BE49-F238E27FC236}">
                <a16:creationId xmlns:a16="http://schemas.microsoft.com/office/drawing/2014/main" id="{855D0D82-5451-41A1-B50D-6F7F795C3E30}"/>
              </a:ext>
            </a:extLst>
          </p:cNvPr>
          <p:cNvCxnSpPr>
            <a:cxnSpLocks/>
          </p:cNvCxnSpPr>
          <p:nvPr/>
        </p:nvCxnSpPr>
        <p:spPr>
          <a:xfrm flipH="1">
            <a:off x="8551845" y="5281600"/>
            <a:ext cx="1511876" cy="11785"/>
          </a:xfrm>
          <a:prstGeom prst="straightConnector1">
            <a:avLst/>
          </a:prstGeom>
          <a:ln w="41275">
            <a:tailEnd type="triangle"/>
          </a:ln>
        </p:spPr>
        <p:style>
          <a:lnRef idx="1">
            <a:schemeClr val="accent1"/>
          </a:lnRef>
          <a:fillRef idx="0">
            <a:schemeClr val="accent1"/>
          </a:fillRef>
          <a:effectRef idx="0">
            <a:schemeClr val="accent1"/>
          </a:effectRef>
          <a:fontRef idx="minor">
            <a:schemeClr val="tx1"/>
          </a:fontRef>
        </p:style>
      </p:cxnSp>
      <p:sp>
        <p:nvSpPr>
          <p:cNvPr id="103" name="文本框 102">
            <a:extLst>
              <a:ext uri="{FF2B5EF4-FFF2-40B4-BE49-F238E27FC236}">
                <a16:creationId xmlns:a16="http://schemas.microsoft.com/office/drawing/2014/main" id="{795516A7-F433-4F25-857A-E7640111B6E4}"/>
              </a:ext>
            </a:extLst>
          </p:cNvPr>
          <p:cNvSpPr txBox="1"/>
          <p:nvPr/>
        </p:nvSpPr>
        <p:spPr>
          <a:xfrm>
            <a:off x="8616710" y="4632292"/>
            <a:ext cx="1339183"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Calibri"/>
                <a:ea typeface="+mn-ea"/>
                <a:cs typeface="+mn-cs"/>
              </a:rPr>
              <a:t>Data provider </a:t>
            </a:r>
          </a:p>
        </p:txBody>
      </p:sp>
      <p:sp>
        <p:nvSpPr>
          <p:cNvPr id="104" name="文本框 103">
            <a:extLst>
              <a:ext uri="{FF2B5EF4-FFF2-40B4-BE49-F238E27FC236}">
                <a16:creationId xmlns:a16="http://schemas.microsoft.com/office/drawing/2014/main" id="{9964AE46-2ADA-4C94-924D-9D8F21B83C54}"/>
              </a:ext>
            </a:extLst>
          </p:cNvPr>
          <p:cNvSpPr txBox="1"/>
          <p:nvPr/>
        </p:nvSpPr>
        <p:spPr>
          <a:xfrm>
            <a:off x="8635760" y="4987892"/>
            <a:ext cx="1511876"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Calibri"/>
                <a:ea typeface="+mn-ea"/>
                <a:cs typeface="+mn-cs"/>
              </a:rPr>
              <a:t>Data consumer </a:t>
            </a:r>
          </a:p>
        </p:txBody>
      </p:sp>
      <p:grpSp>
        <p:nvGrpSpPr>
          <p:cNvPr id="105" name="组合 104">
            <a:extLst>
              <a:ext uri="{FF2B5EF4-FFF2-40B4-BE49-F238E27FC236}">
                <a16:creationId xmlns:a16="http://schemas.microsoft.com/office/drawing/2014/main" id="{EAADD75B-BDAC-460E-AC0F-2E586D0ABBC1}"/>
              </a:ext>
            </a:extLst>
          </p:cNvPr>
          <p:cNvGrpSpPr/>
          <p:nvPr/>
        </p:nvGrpSpPr>
        <p:grpSpPr>
          <a:xfrm>
            <a:off x="7283049" y="4000487"/>
            <a:ext cx="4597731" cy="408717"/>
            <a:chOff x="4158375" y="3011344"/>
            <a:chExt cx="3804579" cy="255911"/>
          </a:xfrm>
        </p:grpSpPr>
        <p:sp>
          <p:nvSpPr>
            <p:cNvPr id="106" name="圆角矩形 4">
              <a:extLst>
                <a:ext uri="{FF2B5EF4-FFF2-40B4-BE49-F238E27FC236}">
                  <a16:creationId xmlns:a16="http://schemas.microsoft.com/office/drawing/2014/main" id="{36B7CD69-3E06-41F9-909F-5AAB596F80AD}"/>
                </a:ext>
              </a:extLst>
            </p:cNvPr>
            <p:cNvSpPr/>
            <p:nvPr>
              <p:custDataLst>
                <p:tags r:id="rId2"/>
              </p:custDataLst>
            </p:nvPr>
          </p:nvSpPr>
          <p:spPr>
            <a:xfrm>
              <a:off x="4158375" y="3011344"/>
              <a:ext cx="3804579" cy="255911"/>
            </a:xfrm>
            <a:prstGeom prst="roundRect">
              <a:avLst>
                <a:gd name="adj" fmla="val 16667"/>
              </a:avLst>
            </a:prstGeom>
            <a:gradFill flip="none" rotWithShape="1">
              <a:gsLst>
                <a:gs pos="38000">
                  <a:srgbClr val="18A1F2">
                    <a:lumMod val="75000"/>
                    <a:lumOff val="25000"/>
                  </a:srgbClr>
                </a:gs>
                <a:gs pos="99000">
                  <a:srgbClr val="18A1F2"/>
                </a:gs>
              </a:gsLst>
              <a:lin ang="0" scaled="1"/>
              <a:tileRect/>
            </a:gradFill>
            <a:ln w="12700" cap="flat" cmpd="sng" algn="ctr">
              <a:noFill/>
              <a:prstDash val="solid"/>
              <a:miter lim="800000"/>
            </a:ln>
            <a:effectLst>
              <a:outerShdw blurRad="279448" dist="75236" dir="5400000" algn="t" rotWithShape="0">
                <a:srgbClr val="18A1F2">
                  <a:alpha val="38000"/>
                </a:srgbClr>
              </a:outerShdw>
            </a:effectLst>
          </p:spPr>
          <p:txBody>
            <a:bodyPr lIns="77385" tIns="38693" rIns="77385" bIns="38693"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zh-CN" altLang="en-US" sz="1523" b="0" i="0" u="none" strike="noStrike" kern="0" cap="none" spc="0" normalizeH="0" baseline="0" noProof="0" dirty="0">
                <a:ln>
                  <a:noFill/>
                </a:ln>
                <a:solidFill>
                  <a:srgbClr val="FFFFFF"/>
                </a:solidFill>
                <a:effectLst/>
                <a:uLnTx/>
                <a:uFillTx/>
                <a:latin typeface="vivo type 简 Regular" panose="02000500000000000000" pitchFamily="2" charset="-122"/>
                <a:ea typeface="vivo type 简 Regular" panose="02000500000000000000" pitchFamily="2" charset="-122"/>
                <a:cs typeface="思源黑体 CN Regular" panose="020B0500000000000000" charset="-122"/>
                <a:sym typeface="微软雅黑" panose="020B0503020204020204" pitchFamily="34" charset="-122"/>
              </a:endParaRPr>
            </a:p>
          </p:txBody>
        </p:sp>
        <p:sp>
          <p:nvSpPr>
            <p:cNvPr id="107" name="文本框 106">
              <a:extLst>
                <a:ext uri="{FF2B5EF4-FFF2-40B4-BE49-F238E27FC236}">
                  <a16:creationId xmlns:a16="http://schemas.microsoft.com/office/drawing/2014/main" id="{B7920BFC-8126-4CBB-8CAD-9570AA216C8B}"/>
                </a:ext>
              </a:extLst>
            </p:cNvPr>
            <p:cNvSpPr txBox="1"/>
            <p:nvPr/>
          </p:nvSpPr>
          <p:spPr>
            <a:xfrm>
              <a:off x="4274417" y="3051484"/>
              <a:ext cx="3598434" cy="154167"/>
            </a:xfrm>
            <a:prstGeom prst="rect">
              <a:avLst/>
            </a:prstGeom>
            <a:noFill/>
            <a:effectLst/>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zh-CN" sz="1600" b="0" i="0" u="none" strike="noStrike" kern="0" cap="none" spc="0" normalizeH="0" baseline="0" noProof="0" dirty="0">
                  <a:ln>
                    <a:noFill/>
                  </a:ln>
                  <a:solidFill>
                    <a:srgbClr val="FFFFFF"/>
                  </a:solidFill>
                  <a:effectLst/>
                  <a:uLnTx/>
                  <a:uFillTx/>
                  <a:latin typeface="vivo type 简 Heavy" panose="02000900000000000000" pitchFamily="2" charset="-122"/>
                  <a:ea typeface="vivo type 简 Heavy" panose="02000900000000000000" pitchFamily="2" charset="-122"/>
                  <a:cs typeface="思源黑体 CN Regular" panose="020B0500000000000000" charset="-122"/>
                  <a:sym typeface="微软雅黑" panose="020B0503020204020204" pitchFamily="34" charset="-122"/>
                </a:rPr>
                <a:t>A unified data life cycle management</a:t>
              </a:r>
            </a:p>
          </p:txBody>
        </p:sp>
      </p:grpSp>
      <p:sp>
        <p:nvSpPr>
          <p:cNvPr id="108" name="文本框 107">
            <a:extLst>
              <a:ext uri="{FF2B5EF4-FFF2-40B4-BE49-F238E27FC236}">
                <a16:creationId xmlns:a16="http://schemas.microsoft.com/office/drawing/2014/main" id="{E3E852EB-A902-40A6-B68A-8E173A71D786}"/>
              </a:ext>
            </a:extLst>
          </p:cNvPr>
          <p:cNvSpPr txBox="1"/>
          <p:nvPr/>
        </p:nvSpPr>
        <p:spPr>
          <a:xfrm>
            <a:off x="155332" y="5784657"/>
            <a:ext cx="11823163" cy="1138773"/>
          </a:xfrm>
          <a:prstGeom prst="rect">
            <a:avLst/>
          </a:prstGeom>
          <a:noFill/>
        </p:spPr>
        <p:txBody>
          <a:bodyPr wrap="square" rtlCol="0">
            <a:spAutoFit/>
          </a:bodyPr>
          <a:lstStyle/>
          <a:p>
            <a:r>
              <a:rPr lang="en-US" altLang="zh-CN" sz="1700" b="1" dirty="0">
                <a:latin typeface="Calibri" panose="020F0502020204030204" pitchFamily="34" charset="0"/>
                <a:cs typeface="Calibri" panose="020F0502020204030204" pitchFamily="34" charset="0"/>
              </a:rPr>
              <a:t>Key Aspects:</a:t>
            </a:r>
          </a:p>
          <a:p>
            <a:pPr marL="742950" lvl="1" indent="-285750">
              <a:buFont typeface="Arial" panose="020B0604020202020204" pitchFamily="34" charset="0"/>
              <a:buChar char="‒"/>
              <a:defRPr/>
            </a:pPr>
            <a:r>
              <a:rPr lang="en-US" altLang="zh-CN" sz="1700" dirty="0">
                <a:solidFill>
                  <a:srgbClr val="000000"/>
                </a:solidFill>
              </a:rPr>
              <a:t>Common data framework to improve data collection/exposure efficiency and avoid duplication data collection </a:t>
            </a:r>
          </a:p>
          <a:p>
            <a:pPr marL="742950" lvl="1" indent="-285750">
              <a:buFont typeface="Arial" panose="020B0604020202020204" pitchFamily="34" charset="0"/>
              <a:buChar char="‒"/>
              <a:defRPr/>
            </a:pPr>
            <a:r>
              <a:rPr lang="en-US" altLang="zh-CN" sz="1700" dirty="0">
                <a:solidFill>
                  <a:srgbClr val="000000"/>
                </a:solidFill>
              </a:rPr>
              <a:t>UE data visibility/controllability is essential for user consent as the user only consent the fully visible data reporting</a:t>
            </a:r>
          </a:p>
          <a:p>
            <a:pPr marL="742950" lvl="1" indent="-285750">
              <a:buFont typeface="Arial" panose="020B0604020202020204" pitchFamily="34" charset="0"/>
              <a:buChar char="‒"/>
              <a:defRPr/>
            </a:pPr>
            <a:r>
              <a:rPr lang="en-US" altLang="zh-CN" sz="1700" dirty="0">
                <a:solidFill>
                  <a:srgbClr val="000000"/>
                </a:solidFill>
              </a:rPr>
              <a:t>Network and UE on-demand access to the common data service.</a:t>
            </a:r>
          </a:p>
        </p:txBody>
      </p:sp>
    </p:spTree>
    <p:extLst>
      <p:ext uri="{BB962C8B-B14F-4D97-AF65-F5344CB8AC3E}">
        <p14:creationId xmlns:p14="http://schemas.microsoft.com/office/powerpoint/2010/main" val="26173807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502B2B-4FA6-29E5-8E30-FB68C06EDEDD}"/>
            </a:ext>
          </a:extLst>
        </p:cNvPr>
        <p:cNvGrpSpPr/>
        <p:nvPr/>
      </p:nvGrpSpPr>
      <p:grpSpPr>
        <a:xfrm>
          <a:off x="0" y="0"/>
          <a:ext cx="0" cy="0"/>
          <a:chOff x="0" y="0"/>
          <a:chExt cx="0" cy="0"/>
        </a:xfrm>
      </p:grpSpPr>
      <p:sp>
        <p:nvSpPr>
          <p:cNvPr id="2" name="文本占位符 1">
            <a:extLst>
              <a:ext uri="{FF2B5EF4-FFF2-40B4-BE49-F238E27FC236}">
                <a16:creationId xmlns:a16="http://schemas.microsoft.com/office/drawing/2014/main" id="{9C8CC1F5-2467-AB1E-D607-A3884CA7F48C}"/>
              </a:ext>
            </a:extLst>
          </p:cNvPr>
          <p:cNvSpPr>
            <a:spLocks noGrp="1"/>
          </p:cNvSpPr>
          <p:nvPr>
            <p:ph type="body" sz="quarter" idx="61"/>
          </p:nvPr>
        </p:nvSpPr>
        <p:spPr>
          <a:xfrm>
            <a:off x="263156" y="241909"/>
            <a:ext cx="9725492" cy="456860"/>
          </a:xfrm>
        </p:spPr>
        <p:txBody>
          <a:bodyPr vert="horz" lIns="0" tIns="0" rIns="0" bIns="0" rtlCol="0" anchor="ctr">
            <a:noAutofit/>
          </a:bodyPr>
          <a:lstStyle/>
          <a:p>
            <a:pPr>
              <a:lnSpc>
                <a:spcPct val="100000"/>
              </a:lnSpc>
            </a:pPr>
            <a:r>
              <a:rPr lang="en-US" altLang="zh-CN" sz="2400" dirty="0">
                <a:solidFill>
                  <a:prstClr val="white"/>
                </a:solidFill>
              </a:rPr>
              <a:t>Gap Analysis: Limitations on 5GC data collection architecture for AI</a:t>
            </a:r>
            <a:endParaRPr lang="zh-CN" altLang="en-US" sz="2400" dirty="0">
              <a:solidFill>
                <a:prstClr val="white"/>
              </a:solidFill>
            </a:endParaRPr>
          </a:p>
        </p:txBody>
      </p:sp>
      <p:sp>
        <p:nvSpPr>
          <p:cNvPr id="4" name="文本框 3">
            <a:extLst>
              <a:ext uri="{FF2B5EF4-FFF2-40B4-BE49-F238E27FC236}">
                <a16:creationId xmlns:a16="http://schemas.microsoft.com/office/drawing/2014/main" id="{BCB252DE-809F-25D4-E374-9EE0B707BA26}"/>
              </a:ext>
            </a:extLst>
          </p:cNvPr>
          <p:cNvSpPr txBox="1"/>
          <p:nvPr/>
        </p:nvSpPr>
        <p:spPr>
          <a:xfrm>
            <a:off x="125128" y="902687"/>
            <a:ext cx="12066872" cy="369332"/>
          </a:xfrm>
          <a:prstGeom prst="rect">
            <a:avLst/>
          </a:prstGeom>
          <a:noFill/>
        </p:spPr>
        <p:txBody>
          <a:bodyPr wrap="square">
            <a:spAutoFit/>
          </a:bodyPr>
          <a:lstStyle/>
          <a:p>
            <a:r>
              <a:rPr lang="en-GB" altLang="zh-CN" b="1" i="1" dirty="0">
                <a:solidFill>
                  <a:schemeClr val="bg2">
                    <a:lumMod val="75000"/>
                  </a:schemeClr>
                </a:solidFill>
              </a:rPr>
              <a:t>Gap Analysis:</a:t>
            </a:r>
            <a:r>
              <a:rPr lang="en-GB" altLang="zh-CN" i="1" dirty="0">
                <a:solidFill>
                  <a:schemeClr val="bg2">
                    <a:lumMod val="75000"/>
                  </a:schemeClr>
                </a:solidFill>
              </a:rPr>
              <a:t> What are the limitations or gaps in existing architecture (from Rel-15 to Rel-20) that this proposal aims to resolve?</a:t>
            </a:r>
            <a:endParaRPr lang="zh-CN" altLang="zh-CN" i="1" dirty="0">
              <a:solidFill>
                <a:schemeClr val="bg2">
                  <a:lumMod val="75000"/>
                </a:schemeClr>
              </a:solidFill>
            </a:endParaRPr>
          </a:p>
        </p:txBody>
      </p:sp>
      <p:sp>
        <p:nvSpPr>
          <p:cNvPr id="66" name="内容占位符 2">
            <a:extLst>
              <a:ext uri="{FF2B5EF4-FFF2-40B4-BE49-F238E27FC236}">
                <a16:creationId xmlns:a16="http://schemas.microsoft.com/office/drawing/2014/main" id="{7AF200CA-F039-48BB-AE1F-47B877157F49}"/>
              </a:ext>
            </a:extLst>
          </p:cNvPr>
          <p:cNvSpPr txBox="1">
            <a:spLocks/>
          </p:cNvSpPr>
          <p:nvPr/>
        </p:nvSpPr>
        <p:spPr>
          <a:xfrm>
            <a:off x="332170" y="4526991"/>
            <a:ext cx="5871928" cy="1923176"/>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342900" indent="-342900" algn="l">
              <a:buFont typeface="Wingdings" panose="05000000000000000000" pitchFamily="2" charset="2"/>
              <a:buChar char="Ø"/>
            </a:pPr>
            <a:r>
              <a:rPr lang="en-US" altLang="zh-CN" sz="2000" b="1" dirty="0"/>
              <a:t>5GC data collection architecture</a:t>
            </a:r>
            <a:r>
              <a:rPr lang="zh-CN" altLang="en-US" sz="2000" b="1" dirty="0"/>
              <a:t>：</a:t>
            </a:r>
            <a:endParaRPr lang="en-US" altLang="zh-CN" sz="2000" b="1" dirty="0"/>
          </a:p>
          <a:p>
            <a:pPr lvl="1" algn="l">
              <a:buFont typeface="Wingdings" panose="05000000000000000000" pitchFamily="2" charset="2"/>
              <a:buChar char="Ø"/>
            </a:pPr>
            <a:r>
              <a:rPr lang="en-US" altLang="zh-CN" sz="1600" dirty="0"/>
              <a:t>DCCF(Data Collection Coordination Function) is to coordinate data collection</a:t>
            </a:r>
            <a:r>
              <a:rPr lang="zh-CN" altLang="en-US" sz="1600" dirty="0"/>
              <a:t> </a:t>
            </a:r>
            <a:r>
              <a:rPr lang="en-US" altLang="zh-CN" sz="1600" dirty="0"/>
              <a:t>signaling (e.g.</a:t>
            </a:r>
            <a:r>
              <a:rPr lang="zh-CN" altLang="en-US" sz="1600" dirty="0"/>
              <a:t> </a:t>
            </a:r>
            <a:r>
              <a:rPr lang="en-US" altLang="zh-CN" sz="1600" dirty="0"/>
              <a:t>data request/subscription,</a:t>
            </a:r>
            <a:r>
              <a:rPr lang="zh-CN" altLang="en-US" sz="1600" dirty="0"/>
              <a:t> </a:t>
            </a:r>
            <a:r>
              <a:rPr lang="en-US" altLang="zh-CN" sz="1600" dirty="0"/>
              <a:t>data response/notify) between data consumers and data sources;</a:t>
            </a:r>
          </a:p>
          <a:p>
            <a:pPr lvl="1" algn="l">
              <a:buFont typeface="Wingdings" panose="05000000000000000000" pitchFamily="2" charset="2"/>
              <a:buChar char="Ø"/>
            </a:pPr>
            <a:r>
              <a:rPr lang="en-US" altLang="zh-CN" sz="1600" dirty="0"/>
              <a:t>Message framework is to receive and distribute data from data sources to data consumer according to DCCF’s control;</a:t>
            </a:r>
          </a:p>
          <a:p>
            <a:pPr lvl="1" algn="l">
              <a:buFont typeface="Wingdings" panose="05000000000000000000" pitchFamily="2" charset="2"/>
              <a:buChar char="Ø"/>
            </a:pPr>
            <a:r>
              <a:rPr lang="en-US" altLang="zh-CN" sz="1600" dirty="0"/>
              <a:t>Data can be stored to ADRF on demand.</a:t>
            </a:r>
          </a:p>
          <a:p>
            <a:pPr lvl="1" algn="l"/>
            <a:endParaRPr lang="en-US" altLang="zh-CN" dirty="0"/>
          </a:p>
          <a:p>
            <a:pPr algn="l"/>
            <a:endParaRPr lang="en-US" altLang="zh-CN" sz="1800" dirty="0"/>
          </a:p>
        </p:txBody>
      </p:sp>
      <p:sp>
        <p:nvSpPr>
          <p:cNvPr id="68" name="文本框 67">
            <a:extLst>
              <a:ext uri="{FF2B5EF4-FFF2-40B4-BE49-F238E27FC236}">
                <a16:creationId xmlns:a16="http://schemas.microsoft.com/office/drawing/2014/main" id="{B0D94A4C-5590-455E-AF4E-87D607F88BBF}"/>
              </a:ext>
            </a:extLst>
          </p:cNvPr>
          <p:cNvSpPr txBox="1"/>
          <p:nvPr/>
        </p:nvSpPr>
        <p:spPr>
          <a:xfrm>
            <a:off x="559662" y="3962996"/>
            <a:ext cx="6117336" cy="307777"/>
          </a:xfrm>
          <a:prstGeom prst="rect">
            <a:avLst/>
          </a:prstGeom>
          <a:noFill/>
        </p:spPr>
        <p:txBody>
          <a:bodyPr wrap="square">
            <a:spAutoFit/>
          </a:bodyPr>
          <a:lstStyle/>
          <a:p>
            <a:r>
              <a:rPr lang="en-US" altLang="zh-CN" sz="1400" dirty="0"/>
              <a:t>Fig1: Data Collection architecture for AI using DCCF in 5GC</a:t>
            </a:r>
            <a:endParaRPr lang="zh-CN" altLang="en-US" sz="1400" dirty="0"/>
          </a:p>
        </p:txBody>
      </p:sp>
      <p:pic>
        <p:nvPicPr>
          <p:cNvPr id="16" name="图片 15">
            <a:extLst>
              <a:ext uri="{FF2B5EF4-FFF2-40B4-BE49-F238E27FC236}">
                <a16:creationId xmlns:a16="http://schemas.microsoft.com/office/drawing/2014/main" id="{E2AEDC30-C174-43CC-B4A1-18BDC7117B9D}"/>
              </a:ext>
            </a:extLst>
          </p:cNvPr>
          <p:cNvPicPr>
            <a:picLocks noChangeAspect="1"/>
          </p:cNvPicPr>
          <p:nvPr/>
        </p:nvPicPr>
        <p:blipFill>
          <a:blip r:embed="rId3"/>
          <a:stretch>
            <a:fillRect/>
          </a:stretch>
        </p:blipFill>
        <p:spPr>
          <a:xfrm>
            <a:off x="263156" y="1272019"/>
            <a:ext cx="5607650" cy="2690977"/>
          </a:xfrm>
          <a:prstGeom prst="rect">
            <a:avLst/>
          </a:prstGeom>
        </p:spPr>
      </p:pic>
      <p:sp>
        <p:nvSpPr>
          <p:cNvPr id="70" name="文本框 69">
            <a:extLst>
              <a:ext uri="{FF2B5EF4-FFF2-40B4-BE49-F238E27FC236}">
                <a16:creationId xmlns:a16="http://schemas.microsoft.com/office/drawing/2014/main" id="{EEAB55AB-C7CF-4790-A4A1-7DBD2E2C7B8B}"/>
              </a:ext>
            </a:extLst>
          </p:cNvPr>
          <p:cNvSpPr txBox="1"/>
          <p:nvPr/>
        </p:nvSpPr>
        <p:spPr>
          <a:xfrm>
            <a:off x="6352824" y="1475937"/>
            <a:ext cx="5357158" cy="5016758"/>
          </a:xfrm>
          <a:prstGeom prst="rect">
            <a:avLst/>
          </a:prstGeom>
          <a:noFill/>
        </p:spPr>
        <p:txBody>
          <a:bodyPr wrap="square">
            <a:spAutoFit/>
          </a:bodyPr>
          <a:lstStyle/>
          <a:p>
            <a:pPr marL="342900" indent="-342900" algn="l">
              <a:buFont typeface="Wingdings" panose="05000000000000000000" pitchFamily="2" charset="2"/>
              <a:buChar char="Ø"/>
            </a:pPr>
            <a:r>
              <a:rPr lang="en-US" altLang="zh-CN" sz="2000" b="1" dirty="0"/>
              <a:t>Limitations:</a:t>
            </a:r>
          </a:p>
          <a:p>
            <a:pPr lvl="1" algn="l">
              <a:buFont typeface="Wingdings" panose="05000000000000000000" pitchFamily="2" charset="2"/>
              <a:buChar char="Ø"/>
            </a:pPr>
            <a:r>
              <a:rPr lang="en-US" altLang="zh-CN" sz="2000" dirty="0"/>
              <a:t>Data collection architecture was only defined </a:t>
            </a:r>
            <a:r>
              <a:rPr lang="en-US" altLang="zh-CN" sz="2000" b="1" dirty="0"/>
              <a:t>for AI use cases</a:t>
            </a:r>
            <a:r>
              <a:rPr lang="en-US" altLang="zh-CN" sz="2000" dirty="0"/>
              <a:t>, other services,</a:t>
            </a:r>
            <a:r>
              <a:rPr lang="zh-CN" altLang="en-US" sz="2000" dirty="0"/>
              <a:t> </a:t>
            </a:r>
            <a:r>
              <a:rPr lang="en-US" altLang="zh-CN" sz="2000" dirty="0"/>
              <a:t>e.g. LCS, energy service are not applicable.</a:t>
            </a:r>
          </a:p>
          <a:p>
            <a:pPr lvl="1" algn="l">
              <a:buFont typeface="Wingdings" panose="05000000000000000000" pitchFamily="2" charset="2"/>
              <a:buChar char="Ø"/>
            </a:pPr>
            <a:r>
              <a:rPr lang="en-US" altLang="zh-CN" sz="2000" dirty="0"/>
              <a:t>The data source is only CN NF/OAM and does not include RAN or UE.</a:t>
            </a:r>
          </a:p>
          <a:p>
            <a:pPr lvl="1" algn="l">
              <a:buFont typeface="Wingdings" panose="05000000000000000000" pitchFamily="2" charset="2"/>
              <a:buChar char="Ø"/>
            </a:pPr>
            <a:r>
              <a:rPr lang="en-US" altLang="zh-CN" sz="2000" dirty="0"/>
              <a:t>The data consumer is only CN NF (i.e. NWDAF) or OAM and does not include RAN or UE.</a:t>
            </a:r>
          </a:p>
          <a:p>
            <a:pPr lvl="1" algn="l">
              <a:buFont typeface="Wingdings" panose="05000000000000000000" pitchFamily="2" charset="2"/>
              <a:buChar char="Ø"/>
            </a:pPr>
            <a:r>
              <a:rPr lang="en-US" altLang="zh-CN" sz="2000" dirty="0"/>
              <a:t>SBA HTTP protocol based on JSON format is not very efficient for massive data transmission.</a:t>
            </a:r>
          </a:p>
          <a:p>
            <a:pPr lvl="1" algn="l">
              <a:buFont typeface="Wingdings" panose="05000000000000000000" pitchFamily="2" charset="2"/>
              <a:buChar char="Ø"/>
            </a:pPr>
            <a:r>
              <a:rPr lang="en-US" altLang="zh-CN" sz="2000" dirty="0"/>
              <a:t>Data authorization, security and privacy, and data preprocessing are fragmented, which are performed in different nodes, e.g. NEF, DCCF, ADRF.</a:t>
            </a:r>
            <a:endParaRPr lang="zh-CN" altLang="en-US" sz="2000" dirty="0"/>
          </a:p>
        </p:txBody>
      </p:sp>
    </p:spTree>
    <p:extLst>
      <p:ext uri="{BB962C8B-B14F-4D97-AF65-F5344CB8AC3E}">
        <p14:creationId xmlns:p14="http://schemas.microsoft.com/office/powerpoint/2010/main" val="27525232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CF80AF02-0BE7-4375-9A03-A4D5F815BC4E}"/>
              </a:ext>
            </a:extLst>
          </p:cNvPr>
          <p:cNvSpPr>
            <a:spLocks noGrp="1"/>
          </p:cNvSpPr>
          <p:nvPr>
            <p:ph type="body" sz="quarter" idx="61"/>
          </p:nvPr>
        </p:nvSpPr>
        <p:spPr>
          <a:xfrm>
            <a:off x="560744" y="280072"/>
            <a:ext cx="10384624" cy="456860"/>
          </a:xfrm>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altLang="zh-CN" sz="2400" b="0" i="0" u="none" strike="noStrike" kern="1200" cap="none" spc="0" normalizeH="0" baseline="0" noProof="0" dirty="0">
                <a:ln>
                  <a:noFill/>
                </a:ln>
                <a:solidFill>
                  <a:prstClr val="white"/>
                </a:solidFill>
                <a:effectLst/>
                <a:uLnTx/>
                <a:uFillTx/>
                <a:latin typeface="vivo type 简 Bold" panose="02000800000000000000" pitchFamily="2" charset="-122"/>
                <a:ea typeface="vivo type 简 Bold" panose="02000800000000000000" pitchFamily="2" charset="-122"/>
              </a:rPr>
              <a:t>Technical Impact: Overall 6G data framework</a:t>
            </a:r>
            <a:endParaRPr kumimoji="0" lang="zh-CN" altLang="en-US" sz="2400" b="0" i="0" u="none" strike="noStrike" kern="1200" cap="none" spc="0" normalizeH="0" baseline="0" noProof="0" dirty="0">
              <a:ln>
                <a:noFill/>
              </a:ln>
              <a:solidFill>
                <a:prstClr val="white"/>
              </a:solidFill>
              <a:effectLst/>
              <a:uLnTx/>
              <a:uFillTx/>
              <a:latin typeface="vivo type 简 Bold" panose="02000800000000000000" pitchFamily="2" charset="-122"/>
              <a:ea typeface="vivo type 简 Bold" panose="02000800000000000000" pitchFamily="2" charset="-122"/>
            </a:endParaRPr>
          </a:p>
        </p:txBody>
      </p:sp>
      <p:grpSp>
        <p:nvGrpSpPr>
          <p:cNvPr id="163" name="组合 162">
            <a:extLst>
              <a:ext uri="{FF2B5EF4-FFF2-40B4-BE49-F238E27FC236}">
                <a16:creationId xmlns:a16="http://schemas.microsoft.com/office/drawing/2014/main" id="{85989DC9-64F5-4977-9A71-7E57CD2BB212}"/>
              </a:ext>
            </a:extLst>
          </p:cNvPr>
          <p:cNvGrpSpPr/>
          <p:nvPr/>
        </p:nvGrpSpPr>
        <p:grpSpPr>
          <a:xfrm>
            <a:off x="-227173" y="866422"/>
            <a:ext cx="9892381" cy="3151544"/>
            <a:chOff x="-373477" y="1201237"/>
            <a:chExt cx="9451963" cy="3178490"/>
          </a:xfrm>
        </p:grpSpPr>
        <p:sp>
          <p:nvSpPr>
            <p:cNvPr id="3" name="Rectangle 11">
              <a:extLst>
                <a:ext uri="{FF2B5EF4-FFF2-40B4-BE49-F238E27FC236}">
                  <a16:creationId xmlns:a16="http://schemas.microsoft.com/office/drawing/2014/main" id="{ECD3E733-6971-45DB-B957-7A4FD6FDB5D1}"/>
                </a:ext>
              </a:extLst>
            </p:cNvPr>
            <p:cNvSpPr>
              <a:spLocks noChangeArrowheads="1"/>
            </p:cNvSpPr>
            <p:nvPr/>
          </p:nvSpPr>
          <p:spPr bwMode="auto">
            <a:xfrm>
              <a:off x="-373477" y="2330566"/>
              <a:ext cx="5289348"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eaLnBrk="0" fontAlgn="base" hangingPunct="0">
                <a:spcBef>
                  <a:spcPct val="0"/>
                </a:spcBef>
                <a:spcAft>
                  <a:spcPct val="0"/>
                </a:spcAft>
              </a:pPr>
              <a:endParaRPr lang="en-US" sz="1000">
                <a:solidFill>
                  <a:prstClr val="black"/>
                </a:solidFill>
                <a:latin typeface="Arial" panose="020B0604020202020204" pitchFamily="34" charset="0"/>
                <a:cs typeface="Arial" panose="020B0604020202020204" pitchFamily="34" charset="0"/>
              </a:endParaRPr>
            </a:p>
          </p:txBody>
        </p:sp>
        <p:sp>
          <p:nvSpPr>
            <p:cNvPr id="5" name="文本框 4">
              <a:extLst>
                <a:ext uri="{FF2B5EF4-FFF2-40B4-BE49-F238E27FC236}">
                  <a16:creationId xmlns:a16="http://schemas.microsoft.com/office/drawing/2014/main" id="{B7DFAB8C-D5E3-4439-BD97-53C16C290B2D}"/>
                </a:ext>
              </a:extLst>
            </p:cNvPr>
            <p:cNvSpPr txBox="1"/>
            <p:nvPr/>
          </p:nvSpPr>
          <p:spPr>
            <a:xfrm>
              <a:off x="3111520" y="4041173"/>
              <a:ext cx="5546527" cy="338554"/>
            </a:xfrm>
            <a:prstGeom prst="rect">
              <a:avLst/>
            </a:prstGeom>
            <a:noFill/>
          </p:spPr>
          <p:txBody>
            <a:bodyPr wrap="square" rtlCol="0">
              <a:spAutoFit/>
            </a:bodyPr>
            <a:lstStyle/>
            <a:p>
              <a:pPr algn="ctr"/>
              <a:r>
                <a:rPr lang="en-US" sz="1600" dirty="0"/>
                <a:t>Fig: Common data framework in 6G architecture </a:t>
              </a:r>
            </a:p>
          </p:txBody>
        </p:sp>
        <p:sp>
          <p:nvSpPr>
            <p:cNvPr id="8" name="正方形/長方形 6">
              <a:extLst>
                <a:ext uri="{FF2B5EF4-FFF2-40B4-BE49-F238E27FC236}">
                  <a16:creationId xmlns:a16="http://schemas.microsoft.com/office/drawing/2014/main" id="{4E69E2EF-A180-43CB-9C9C-1E51DEEFA006}"/>
                </a:ext>
              </a:extLst>
            </p:cNvPr>
            <p:cNvSpPr/>
            <p:nvPr/>
          </p:nvSpPr>
          <p:spPr>
            <a:xfrm>
              <a:off x="3730597" y="1296638"/>
              <a:ext cx="810765" cy="360000"/>
            </a:xfrm>
            <a:prstGeom prst="rect">
              <a:avLst/>
            </a:prstGeom>
            <a:noFill/>
            <a:ln w="19050">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ctr"/>
              <a:r>
                <a:rPr lang="en-US" altLang="ja-JP" sz="1200" b="1" dirty="0">
                  <a:solidFill>
                    <a:schemeClr val="tx1"/>
                  </a:solidFill>
                  <a:latin typeface="+mj-lt"/>
                  <a:ea typeface="ＭＳ Ｐゴシック" pitchFamily="50" charset="-128"/>
                </a:rPr>
                <a:t>AI agent</a:t>
              </a:r>
              <a:endParaRPr kumimoji="1" lang="ja-JP" altLang="en-US" sz="1200" b="1" dirty="0">
                <a:solidFill>
                  <a:schemeClr val="tx1"/>
                </a:solidFill>
                <a:latin typeface="+mj-lt"/>
                <a:ea typeface="ＭＳ Ｐゴシック" pitchFamily="50" charset="-128"/>
              </a:endParaRPr>
            </a:p>
          </p:txBody>
        </p:sp>
        <p:sp>
          <p:nvSpPr>
            <p:cNvPr id="9" name="正方形/長方形 7">
              <a:extLst>
                <a:ext uri="{FF2B5EF4-FFF2-40B4-BE49-F238E27FC236}">
                  <a16:creationId xmlns:a16="http://schemas.microsoft.com/office/drawing/2014/main" id="{DFF6A915-E42A-4D4E-910D-FDE5285CBFC2}"/>
                </a:ext>
              </a:extLst>
            </p:cNvPr>
            <p:cNvSpPr/>
            <p:nvPr/>
          </p:nvSpPr>
          <p:spPr>
            <a:xfrm>
              <a:off x="7204112" y="1296638"/>
              <a:ext cx="1047210" cy="360000"/>
            </a:xfrm>
            <a:prstGeom prst="rect">
              <a:avLst/>
            </a:prstGeom>
            <a:solidFill>
              <a:srgbClr val="3366FF">
                <a:alpha val="30196"/>
              </a:srgbClr>
            </a:solidFill>
            <a:ln w="19050">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ctr"/>
              <a:r>
                <a:rPr lang="en-US" altLang="ja-JP" sz="1200" b="1" dirty="0">
                  <a:solidFill>
                    <a:schemeClr val="tx1"/>
                  </a:solidFill>
                  <a:latin typeface="+mj-lt"/>
                  <a:ea typeface="ＭＳ Ｐゴシック" pitchFamily="50" charset="-128"/>
                </a:rPr>
                <a:t>Data Repository</a:t>
              </a:r>
            </a:p>
            <a:p>
              <a:pPr algn="ctr" fontAlgn="ctr"/>
              <a:r>
                <a:rPr kumimoji="1" lang="en-US" altLang="ja-JP" sz="1200" b="1" dirty="0">
                  <a:solidFill>
                    <a:schemeClr val="tx1"/>
                  </a:solidFill>
                  <a:latin typeface="+mj-lt"/>
                  <a:ea typeface="ＭＳ Ｐゴシック" pitchFamily="50" charset="-128"/>
                </a:rPr>
                <a:t>Function</a:t>
              </a:r>
              <a:endParaRPr kumimoji="1" lang="ja-JP" altLang="en-US" sz="1200" b="1" dirty="0">
                <a:solidFill>
                  <a:schemeClr val="tx1"/>
                </a:solidFill>
                <a:latin typeface="+mj-lt"/>
                <a:ea typeface="ＭＳ Ｐゴシック" pitchFamily="50" charset="-128"/>
              </a:endParaRPr>
            </a:p>
          </p:txBody>
        </p:sp>
        <p:sp>
          <p:nvSpPr>
            <p:cNvPr id="10" name="正方形/長方形 8">
              <a:extLst>
                <a:ext uri="{FF2B5EF4-FFF2-40B4-BE49-F238E27FC236}">
                  <a16:creationId xmlns:a16="http://schemas.microsoft.com/office/drawing/2014/main" id="{035617CA-96CF-40B9-96CA-7764990A6875}"/>
                </a:ext>
              </a:extLst>
            </p:cNvPr>
            <p:cNvSpPr/>
            <p:nvPr/>
          </p:nvSpPr>
          <p:spPr>
            <a:xfrm>
              <a:off x="4888690" y="1296638"/>
              <a:ext cx="810765" cy="360000"/>
            </a:xfrm>
            <a:prstGeom prst="rect">
              <a:avLst/>
            </a:prstGeom>
            <a:solidFill>
              <a:srgbClr val="3366FF">
                <a:alpha val="30196"/>
              </a:srgbClr>
            </a:solidFill>
            <a:ln w="19050">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ctr"/>
              <a:r>
                <a:rPr lang="en-US" altLang="ja-JP" sz="1200" b="1" dirty="0">
                  <a:solidFill>
                    <a:schemeClr val="tx1"/>
                  </a:solidFill>
                  <a:latin typeface="+mj-lt"/>
                  <a:ea typeface="ＭＳ Ｐゴシック" pitchFamily="50" charset="-128"/>
                </a:rPr>
                <a:t>Data Control</a:t>
              </a:r>
            </a:p>
            <a:p>
              <a:pPr algn="ctr" fontAlgn="ctr"/>
              <a:r>
                <a:rPr kumimoji="1" lang="en-US" altLang="ja-JP" sz="1200" b="1" dirty="0">
                  <a:solidFill>
                    <a:schemeClr val="tx1"/>
                  </a:solidFill>
                  <a:latin typeface="+mj-lt"/>
                  <a:ea typeface="ＭＳ Ｐゴシック" pitchFamily="50" charset="-128"/>
                </a:rPr>
                <a:t>Function</a:t>
              </a:r>
              <a:endParaRPr kumimoji="1" lang="ja-JP" altLang="en-US" sz="1200" b="1" dirty="0">
                <a:solidFill>
                  <a:schemeClr val="tx1"/>
                </a:solidFill>
                <a:latin typeface="+mj-lt"/>
                <a:ea typeface="ＭＳ Ｐゴシック" pitchFamily="50" charset="-128"/>
              </a:endParaRPr>
            </a:p>
          </p:txBody>
        </p:sp>
        <p:sp>
          <p:nvSpPr>
            <p:cNvPr id="11" name="正方形/長方形 9">
              <a:extLst>
                <a:ext uri="{FF2B5EF4-FFF2-40B4-BE49-F238E27FC236}">
                  <a16:creationId xmlns:a16="http://schemas.microsoft.com/office/drawing/2014/main" id="{699CF453-0281-499B-8EA3-6DB4B75027AC}"/>
                </a:ext>
              </a:extLst>
            </p:cNvPr>
            <p:cNvSpPr/>
            <p:nvPr/>
          </p:nvSpPr>
          <p:spPr>
            <a:xfrm>
              <a:off x="5221182" y="3411624"/>
              <a:ext cx="810000" cy="360000"/>
            </a:xfrm>
            <a:prstGeom prst="rect">
              <a:avLst/>
            </a:prstGeom>
            <a:noFill/>
            <a:ln w="19050">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ctr"/>
              <a:r>
                <a:rPr lang="en-US" altLang="ja-JP" sz="1200" b="1" dirty="0">
                  <a:solidFill>
                    <a:schemeClr val="tx1"/>
                  </a:solidFill>
                  <a:latin typeface="+mj-lt"/>
                  <a:ea typeface="ＭＳ Ｐゴシック" pitchFamily="50" charset="-128"/>
                </a:rPr>
                <a:t>UP </a:t>
              </a:r>
              <a:r>
                <a:rPr kumimoji="1" lang="en-US" altLang="ja-JP" sz="1200" b="1" dirty="0">
                  <a:solidFill>
                    <a:schemeClr val="tx1"/>
                  </a:solidFill>
                  <a:latin typeface="+mj-lt"/>
                  <a:ea typeface="ＭＳ Ｐゴシック" pitchFamily="50" charset="-128"/>
                </a:rPr>
                <a:t>Function</a:t>
              </a:r>
              <a:endParaRPr kumimoji="1" lang="ja-JP" altLang="en-US" sz="1200" b="1" dirty="0">
                <a:solidFill>
                  <a:schemeClr val="tx1"/>
                </a:solidFill>
                <a:latin typeface="+mj-lt"/>
                <a:ea typeface="ＭＳ Ｐゴシック" pitchFamily="50" charset="-128"/>
              </a:endParaRPr>
            </a:p>
          </p:txBody>
        </p:sp>
        <p:sp>
          <p:nvSpPr>
            <p:cNvPr id="12" name="正方形/長方形 10">
              <a:extLst>
                <a:ext uri="{FF2B5EF4-FFF2-40B4-BE49-F238E27FC236}">
                  <a16:creationId xmlns:a16="http://schemas.microsoft.com/office/drawing/2014/main" id="{FD5F8997-087B-4247-B485-9FDC03D50AAE}"/>
                </a:ext>
              </a:extLst>
            </p:cNvPr>
            <p:cNvSpPr/>
            <p:nvPr/>
          </p:nvSpPr>
          <p:spPr>
            <a:xfrm>
              <a:off x="6357038" y="3411624"/>
              <a:ext cx="1094013" cy="360000"/>
            </a:xfrm>
            <a:prstGeom prst="rect">
              <a:avLst/>
            </a:prstGeom>
            <a:solidFill>
              <a:srgbClr val="00B050">
                <a:alpha val="20000"/>
              </a:srgbClr>
            </a:solidFill>
            <a:ln w="19050">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ctr"/>
              <a:r>
                <a:rPr kumimoji="1" lang="en-US" altLang="ja-JP" sz="1200" b="1" dirty="0">
                  <a:solidFill>
                    <a:schemeClr val="tx1"/>
                  </a:solidFill>
                  <a:latin typeface="+mj-lt"/>
                  <a:ea typeface="ＭＳ Ｐゴシック" pitchFamily="50" charset="-128"/>
                </a:rPr>
                <a:t>Sensing Control</a:t>
              </a:r>
            </a:p>
            <a:p>
              <a:pPr algn="ctr" fontAlgn="ctr"/>
              <a:r>
                <a:rPr kumimoji="1" lang="en-US" altLang="ja-JP" sz="1200" b="1" dirty="0">
                  <a:solidFill>
                    <a:schemeClr val="tx1"/>
                  </a:solidFill>
                  <a:latin typeface="+mj-lt"/>
                  <a:ea typeface="ＭＳ Ｐゴシック" pitchFamily="50" charset="-128"/>
                </a:rPr>
                <a:t>Function</a:t>
              </a:r>
              <a:endParaRPr kumimoji="1" lang="ja-JP" altLang="en-US" sz="1200" b="1" dirty="0">
                <a:solidFill>
                  <a:schemeClr val="tx1"/>
                </a:solidFill>
                <a:latin typeface="+mj-lt"/>
                <a:ea typeface="ＭＳ Ｐゴシック" pitchFamily="50" charset="-128"/>
              </a:endParaRPr>
            </a:p>
          </p:txBody>
        </p:sp>
        <p:sp>
          <p:nvSpPr>
            <p:cNvPr id="13" name="正方形/長方形 11">
              <a:extLst>
                <a:ext uri="{FF2B5EF4-FFF2-40B4-BE49-F238E27FC236}">
                  <a16:creationId xmlns:a16="http://schemas.microsoft.com/office/drawing/2014/main" id="{890C7178-F963-42EB-AEF0-8CFCDC50F2EE}"/>
                </a:ext>
              </a:extLst>
            </p:cNvPr>
            <p:cNvSpPr/>
            <p:nvPr/>
          </p:nvSpPr>
          <p:spPr>
            <a:xfrm>
              <a:off x="7776907" y="3411624"/>
              <a:ext cx="1094013" cy="360000"/>
            </a:xfrm>
            <a:prstGeom prst="rect">
              <a:avLst/>
            </a:prstGeom>
            <a:solidFill>
              <a:srgbClr val="00B050">
                <a:alpha val="20000"/>
              </a:srgbClr>
            </a:solidFill>
            <a:ln w="19050">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ctr"/>
              <a:r>
                <a:rPr lang="en-US" altLang="ja-JP" sz="1200" b="1" dirty="0">
                  <a:solidFill>
                    <a:schemeClr val="tx1"/>
                  </a:solidFill>
                  <a:latin typeface="+mj-lt"/>
                  <a:ea typeface="ＭＳ Ｐゴシック" pitchFamily="50" charset="-128"/>
                </a:rPr>
                <a:t>Sensing Process</a:t>
              </a:r>
            </a:p>
            <a:p>
              <a:pPr algn="ctr" fontAlgn="ctr"/>
              <a:r>
                <a:rPr kumimoji="1" lang="en-US" altLang="ja-JP" sz="1200" b="1" dirty="0">
                  <a:solidFill>
                    <a:schemeClr val="tx1"/>
                  </a:solidFill>
                  <a:latin typeface="+mj-lt"/>
                  <a:ea typeface="ＭＳ Ｐゴシック" pitchFamily="50" charset="-128"/>
                </a:rPr>
                <a:t>Function</a:t>
              </a:r>
              <a:endParaRPr kumimoji="1" lang="ja-JP" altLang="en-US" sz="1200" b="1" dirty="0">
                <a:solidFill>
                  <a:schemeClr val="tx1"/>
                </a:solidFill>
                <a:latin typeface="+mj-lt"/>
                <a:ea typeface="ＭＳ Ｐゴシック" pitchFamily="50" charset="-128"/>
              </a:endParaRPr>
            </a:p>
          </p:txBody>
        </p:sp>
        <p:cxnSp>
          <p:nvCxnSpPr>
            <p:cNvPr id="14" name="Straight Arrow Connector 27">
              <a:extLst>
                <a:ext uri="{FF2B5EF4-FFF2-40B4-BE49-F238E27FC236}">
                  <a16:creationId xmlns:a16="http://schemas.microsoft.com/office/drawing/2014/main" id="{00FF9E7A-CAED-4C98-8712-A33A53FFD5CD}"/>
                </a:ext>
              </a:extLst>
            </p:cNvPr>
            <p:cNvCxnSpPr>
              <a:cxnSpLocks/>
              <a:stCxn id="15" idx="0"/>
            </p:cNvCxnSpPr>
            <p:nvPr/>
          </p:nvCxnSpPr>
          <p:spPr bwMode="auto">
            <a:xfrm flipH="1">
              <a:off x="3605359" y="2264630"/>
              <a:ext cx="373791" cy="0"/>
            </a:xfrm>
            <a:prstGeom prst="straightConnector1">
              <a:avLst/>
            </a:prstGeom>
            <a:gradFill rotWithShape="0">
              <a:gsLst>
                <a:gs pos="0">
                  <a:srgbClr val="FFFFFF"/>
                </a:gs>
                <a:gs pos="100000">
                  <a:srgbClr val="C8C8C8"/>
                </a:gs>
              </a:gsLst>
              <a:lin ang="5400000" scaled="1"/>
            </a:gradFill>
            <a:ln w="28575" cap="flat" cmpd="sng" algn="ctr">
              <a:solidFill>
                <a:srgbClr val="00B050"/>
              </a:solidFill>
              <a:prstDash val="solid"/>
              <a:round/>
              <a:headEnd type="none" w="med" len="med"/>
              <a:tailEnd type="none" w="med" len="med"/>
            </a:ln>
            <a:effectLst/>
          </p:spPr>
        </p:cxnSp>
        <p:sp>
          <p:nvSpPr>
            <p:cNvPr id="15" name="フリーフォーム: 図形 16">
              <a:extLst>
                <a:ext uri="{FF2B5EF4-FFF2-40B4-BE49-F238E27FC236}">
                  <a16:creationId xmlns:a16="http://schemas.microsoft.com/office/drawing/2014/main" id="{FB497999-183A-4543-B3B6-076853A7F1CB}"/>
                </a:ext>
              </a:extLst>
            </p:cNvPr>
            <p:cNvSpPr/>
            <p:nvPr/>
          </p:nvSpPr>
          <p:spPr>
            <a:xfrm>
              <a:off x="3979150" y="2204737"/>
              <a:ext cx="130263" cy="60717"/>
            </a:xfrm>
            <a:custGeom>
              <a:avLst/>
              <a:gdLst>
                <a:gd name="connsiteX0" fmla="*/ 0 w 318911"/>
                <a:gd name="connsiteY0" fmla="*/ 204998 h 207820"/>
                <a:gd name="connsiteX1" fmla="*/ 112889 w 318911"/>
                <a:gd name="connsiteY1" fmla="*/ 21553 h 207820"/>
                <a:gd name="connsiteX2" fmla="*/ 220133 w 318911"/>
                <a:gd name="connsiteY2" fmla="*/ 24375 h 207820"/>
                <a:gd name="connsiteX3" fmla="*/ 318911 w 318911"/>
                <a:gd name="connsiteY3" fmla="*/ 207820 h 207820"/>
              </a:gdLst>
              <a:ahLst/>
              <a:cxnLst>
                <a:cxn ang="0">
                  <a:pos x="connsiteX0" y="connsiteY0"/>
                </a:cxn>
                <a:cxn ang="0">
                  <a:pos x="connsiteX1" y="connsiteY1"/>
                </a:cxn>
                <a:cxn ang="0">
                  <a:pos x="connsiteX2" y="connsiteY2"/>
                </a:cxn>
                <a:cxn ang="0">
                  <a:pos x="connsiteX3" y="connsiteY3"/>
                </a:cxn>
              </a:cxnLst>
              <a:rect l="l" t="t" r="r" b="b"/>
              <a:pathLst>
                <a:path w="318911" h="207820">
                  <a:moveTo>
                    <a:pt x="0" y="204998"/>
                  </a:moveTo>
                  <a:cubicBezTo>
                    <a:pt x="38100" y="128327"/>
                    <a:pt x="76200" y="51657"/>
                    <a:pt x="112889" y="21553"/>
                  </a:cubicBezTo>
                  <a:cubicBezTo>
                    <a:pt x="149578" y="-8551"/>
                    <a:pt x="185796" y="-6669"/>
                    <a:pt x="220133" y="24375"/>
                  </a:cubicBezTo>
                  <a:cubicBezTo>
                    <a:pt x="254470" y="55419"/>
                    <a:pt x="286690" y="131619"/>
                    <a:pt x="318911" y="207820"/>
                  </a:cubicBezTo>
                </a:path>
              </a:pathLst>
            </a:custGeom>
            <a:noFill/>
            <a:ln w="28575" cap="flat" cmpd="sng" algn="ctr">
              <a:solidFill>
                <a:srgbClr val="00B05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200" b="0" i="0" u="none" strike="noStrike" cap="none" normalizeH="0" baseline="0">
                <a:ln>
                  <a:noFill/>
                </a:ln>
                <a:solidFill>
                  <a:srgbClr val="000000"/>
                </a:solidFill>
                <a:effectLst/>
                <a:latin typeface="ＭＳ Ｐゴシック" pitchFamily="50" charset="-128"/>
                <a:ea typeface="ＭＳ Ｐゴシック" pitchFamily="50" charset="-128"/>
              </a:endParaRPr>
            </a:p>
          </p:txBody>
        </p:sp>
        <p:sp>
          <p:nvSpPr>
            <p:cNvPr id="16" name="フリーフォーム: 図形 17">
              <a:extLst>
                <a:ext uri="{FF2B5EF4-FFF2-40B4-BE49-F238E27FC236}">
                  <a16:creationId xmlns:a16="http://schemas.microsoft.com/office/drawing/2014/main" id="{D5A0B4F1-C086-48EC-A431-E7CF074BA8D6}"/>
                </a:ext>
              </a:extLst>
            </p:cNvPr>
            <p:cNvSpPr/>
            <p:nvPr/>
          </p:nvSpPr>
          <p:spPr>
            <a:xfrm>
              <a:off x="7500820" y="2204737"/>
              <a:ext cx="130263" cy="60717"/>
            </a:xfrm>
            <a:custGeom>
              <a:avLst/>
              <a:gdLst>
                <a:gd name="connsiteX0" fmla="*/ 0 w 318911"/>
                <a:gd name="connsiteY0" fmla="*/ 204998 h 207820"/>
                <a:gd name="connsiteX1" fmla="*/ 112889 w 318911"/>
                <a:gd name="connsiteY1" fmla="*/ 21553 h 207820"/>
                <a:gd name="connsiteX2" fmla="*/ 220133 w 318911"/>
                <a:gd name="connsiteY2" fmla="*/ 24375 h 207820"/>
                <a:gd name="connsiteX3" fmla="*/ 318911 w 318911"/>
                <a:gd name="connsiteY3" fmla="*/ 207820 h 207820"/>
              </a:gdLst>
              <a:ahLst/>
              <a:cxnLst>
                <a:cxn ang="0">
                  <a:pos x="connsiteX0" y="connsiteY0"/>
                </a:cxn>
                <a:cxn ang="0">
                  <a:pos x="connsiteX1" y="connsiteY1"/>
                </a:cxn>
                <a:cxn ang="0">
                  <a:pos x="connsiteX2" y="connsiteY2"/>
                </a:cxn>
                <a:cxn ang="0">
                  <a:pos x="connsiteX3" y="connsiteY3"/>
                </a:cxn>
              </a:cxnLst>
              <a:rect l="l" t="t" r="r" b="b"/>
              <a:pathLst>
                <a:path w="318911" h="207820">
                  <a:moveTo>
                    <a:pt x="0" y="204998"/>
                  </a:moveTo>
                  <a:cubicBezTo>
                    <a:pt x="38100" y="128327"/>
                    <a:pt x="76200" y="51657"/>
                    <a:pt x="112889" y="21553"/>
                  </a:cubicBezTo>
                  <a:cubicBezTo>
                    <a:pt x="149578" y="-8551"/>
                    <a:pt x="185796" y="-6669"/>
                    <a:pt x="220133" y="24375"/>
                  </a:cubicBezTo>
                  <a:cubicBezTo>
                    <a:pt x="254470" y="55419"/>
                    <a:pt x="286690" y="131619"/>
                    <a:pt x="318911" y="207820"/>
                  </a:cubicBezTo>
                </a:path>
              </a:pathLst>
            </a:custGeom>
            <a:noFill/>
            <a:ln w="28575" cap="flat" cmpd="sng" algn="ctr">
              <a:solidFill>
                <a:srgbClr val="00B05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200" b="0" i="0" u="none" strike="noStrike" cap="none" normalizeH="0" baseline="0">
                <a:ln>
                  <a:noFill/>
                </a:ln>
                <a:solidFill>
                  <a:srgbClr val="000000"/>
                </a:solidFill>
                <a:effectLst/>
                <a:latin typeface="ＭＳ Ｐゴシック" pitchFamily="50" charset="-128"/>
                <a:ea typeface="ＭＳ Ｐゴシック" pitchFamily="50" charset="-128"/>
              </a:endParaRPr>
            </a:p>
          </p:txBody>
        </p:sp>
        <p:cxnSp>
          <p:nvCxnSpPr>
            <p:cNvPr id="17" name="Straight Arrow Connector 27">
              <a:extLst>
                <a:ext uri="{FF2B5EF4-FFF2-40B4-BE49-F238E27FC236}">
                  <a16:creationId xmlns:a16="http://schemas.microsoft.com/office/drawing/2014/main" id="{9E7D2ED1-CB76-4ECE-80E3-76C0C2093A55}"/>
                </a:ext>
              </a:extLst>
            </p:cNvPr>
            <p:cNvCxnSpPr>
              <a:cxnSpLocks/>
              <a:stCxn id="117" idx="0"/>
            </p:cNvCxnSpPr>
            <p:nvPr/>
          </p:nvCxnSpPr>
          <p:spPr bwMode="auto">
            <a:xfrm flipH="1">
              <a:off x="4109413" y="2264630"/>
              <a:ext cx="2188754" cy="824"/>
            </a:xfrm>
            <a:prstGeom prst="straightConnector1">
              <a:avLst/>
            </a:prstGeom>
            <a:gradFill rotWithShape="0">
              <a:gsLst>
                <a:gs pos="0">
                  <a:srgbClr val="FFFFFF"/>
                </a:gs>
                <a:gs pos="100000">
                  <a:srgbClr val="C8C8C8"/>
                </a:gs>
              </a:gsLst>
              <a:lin ang="5400000" scaled="1"/>
            </a:gradFill>
            <a:ln w="28575" cap="flat" cmpd="sng" algn="ctr">
              <a:solidFill>
                <a:srgbClr val="00B050"/>
              </a:solidFill>
              <a:prstDash val="solid"/>
              <a:round/>
              <a:headEnd type="none" w="med" len="med"/>
              <a:tailEnd type="none" w="med" len="med"/>
            </a:ln>
            <a:effectLst/>
          </p:spPr>
        </p:cxnSp>
        <p:cxnSp>
          <p:nvCxnSpPr>
            <p:cNvPr id="18" name="Straight Arrow Connector 27">
              <a:extLst>
                <a:ext uri="{FF2B5EF4-FFF2-40B4-BE49-F238E27FC236}">
                  <a16:creationId xmlns:a16="http://schemas.microsoft.com/office/drawing/2014/main" id="{E76D4760-ABA5-4911-8FD6-B79C879D2D6A}"/>
                </a:ext>
              </a:extLst>
            </p:cNvPr>
            <p:cNvCxnSpPr>
              <a:cxnSpLocks/>
              <a:stCxn id="16" idx="0"/>
              <a:endCxn id="117" idx="3"/>
            </p:cNvCxnSpPr>
            <p:nvPr/>
          </p:nvCxnSpPr>
          <p:spPr bwMode="auto">
            <a:xfrm flipH="1">
              <a:off x="6428430" y="2264630"/>
              <a:ext cx="1072390" cy="824"/>
            </a:xfrm>
            <a:prstGeom prst="straightConnector1">
              <a:avLst/>
            </a:prstGeom>
            <a:gradFill rotWithShape="0">
              <a:gsLst>
                <a:gs pos="0">
                  <a:srgbClr val="FFFFFF"/>
                </a:gs>
                <a:gs pos="100000">
                  <a:srgbClr val="C8C8C8"/>
                </a:gs>
              </a:gsLst>
              <a:lin ang="5400000" scaled="1"/>
            </a:gradFill>
            <a:ln w="28575" cap="flat" cmpd="sng" algn="ctr">
              <a:solidFill>
                <a:srgbClr val="00B050"/>
              </a:solidFill>
              <a:prstDash val="solid"/>
              <a:round/>
              <a:headEnd type="none" w="med" len="med"/>
              <a:tailEnd type="none" w="med" len="med"/>
            </a:ln>
            <a:effectLst/>
          </p:spPr>
        </p:cxnSp>
        <p:cxnSp>
          <p:nvCxnSpPr>
            <p:cNvPr id="19" name="Straight Arrow Connector 27">
              <a:extLst>
                <a:ext uri="{FF2B5EF4-FFF2-40B4-BE49-F238E27FC236}">
                  <a16:creationId xmlns:a16="http://schemas.microsoft.com/office/drawing/2014/main" id="{0120A76E-B5D1-44F0-A865-277DB66D99C5}"/>
                </a:ext>
              </a:extLst>
            </p:cNvPr>
            <p:cNvCxnSpPr>
              <a:cxnSpLocks/>
            </p:cNvCxnSpPr>
            <p:nvPr/>
          </p:nvCxnSpPr>
          <p:spPr bwMode="auto">
            <a:xfrm>
              <a:off x="4285199" y="1653805"/>
              <a:ext cx="0" cy="598148"/>
            </a:xfrm>
            <a:prstGeom prst="straightConnector1">
              <a:avLst/>
            </a:prstGeom>
            <a:gradFill rotWithShape="0">
              <a:gsLst>
                <a:gs pos="0">
                  <a:srgbClr val="FFFFFF"/>
                </a:gs>
                <a:gs pos="100000">
                  <a:srgbClr val="C8C8C8"/>
                </a:gs>
              </a:gsLst>
              <a:lin ang="5400000" scaled="1"/>
            </a:gradFill>
            <a:ln w="19050" cap="flat" cmpd="sng" algn="ctr">
              <a:solidFill>
                <a:srgbClr val="00B050"/>
              </a:solidFill>
              <a:prstDash val="solid"/>
              <a:round/>
              <a:headEnd type="none" w="med" len="med"/>
              <a:tailEnd type="none" w="med" len="med"/>
            </a:ln>
            <a:effectLst/>
          </p:spPr>
        </p:cxnSp>
        <p:cxnSp>
          <p:nvCxnSpPr>
            <p:cNvPr id="20" name="Straight Arrow Connector 27">
              <a:extLst>
                <a:ext uri="{FF2B5EF4-FFF2-40B4-BE49-F238E27FC236}">
                  <a16:creationId xmlns:a16="http://schemas.microsoft.com/office/drawing/2014/main" id="{62916005-CFF5-40A9-975A-0C6C273A1254}"/>
                </a:ext>
              </a:extLst>
            </p:cNvPr>
            <p:cNvCxnSpPr>
              <a:cxnSpLocks/>
            </p:cNvCxnSpPr>
            <p:nvPr/>
          </p:nvCxnSpPr>
          <p:spPr bwMode="auto">
            <a:xfrm>
              <a:off x="7826720" y="1643555"/>
              <a:ext cx="0" cy="608398"/>
            </a:xfrm>
            <a:prstGeom prst="straightConnector1">
              <a:avLst/>
            </a:prstGeom>
            <a:gradFill rotWithShape="0">
              <a:gsLst>
                <a:gs pos="0">
                  <a:srgbClr val="FFFFFF"/>
                </a:gs>
                <a:gs pos="100000">
                  <a:srgbClr val="C8C8C8"/>
                </a:gs>
              </a:gsLst>
              <a:lin ang="5400000" scaled="1"/>
            </a:gradFill>
            <a:ln w="19050" cap="flat" cmpd="sng" algn="ctr">
              <a:solidFill>
                <a:srgbClr val="00B050"/>
              </a:solidFill>
              <a:prstDash val="solid"/>
              <a:round/>
              <a:headEnd type="none" w="med" len="med"/>
              <a:tailEnd type="none" w="med" len="med"/>
            </a:ln>
            <a:effectLst/>
          </p:spPr>
        </p:cxnSp>
        <p:cxnSp>
          <p:nvCxnSpPr>
            <p:cNvPr id="21" name="Straight Arrow Connector 27">
              <a:extLst>
                <a:ext uri="{FF2B5EF4-FFF2-40B4-BE49-F238E27FC236}">
                  <a16:creationId xmlns:a16="http://schemas.microsoft.com/office/drawing/2014/main" id="{AA825B74-455E-4936-B90B-C54A2F1E853A}"/>
                </a:ext>
              </a:extLst>
            </p:cNvPr>
            <p:cNvCxnSpPr>
              <a:cxnSpLocks/>
            </p:cNvCxnSpPr>
            <p:nvPr/>
          </p:nvCxnSpPr>
          <p:spPr bwMode="auto">
            <a:xfrm>
              <a:off x="5286329" y="1643226"/>
              <a:ext cx="0" cy="615416"/>
            </a:xfrm>
            <a:prstGeom prst="straightConnector1">
              <a:avLst/>
            </a:prstGeom>
            <a:gradFill rotWithShape="0">
              <a:gsLst>
                <a:gs pos="0">
                  <a:srgbClr val="FFFFFF"/>
                </a:gs>
                <a:gs pos="100000">
                  <a:srgbClr val="C8C8C8"/>
                </a:gs>
              </a:gsLst>
              <a:lin ang="5400000" scaled="1"/>
            </a:gradFill>
            <a:ln w="19050" cap="flat" cmpd="sng" algn="ctr">
              <a:solidFill>
                <a:srgbClr val="00B050"/>
              </a:solidFill>
              <a:prstDash val="solid"/>
              <a:round/>
              <a:headEnd type="none" w="med" len="med"/>
              <a:tailEnd type="none" w="med" len="med"/>
            </a:ln>
            <a:effectLst/>
          </p:spPr>
        </p:cxnSp>
        <p:cxnSp>
          <p:nvCxnSpPr>
            <p:cNvPr id="22" name="Straight Arrow Connector 27">
              <a:extLst>
                <a:ext uri="{FF2B5EF4-FFF2-40B4-BE49-F238E27FC236}">
                  <a16:creationId xmlns:a16="http://schemas.microsoft.com/office/drawing/2014/main" id="{326234B5-B435-48BE-A27C-5085DB20A72C}"/>
                </a:ext>
              </a:extLst>
            </p:cNvPr>
            <p:cNvCxnSpPr>
              <a:cxnSpLocks/>
            </p:cNvCxnSpPr>
            <p:nvPr/>
          </p:nvCxnSpPr>
          <p:spPr bwMode="auto">
            <a:xfrm flipH="1" flipV="1">
              <a:off x="1981647" y="2573119"/>
              <a:ext cx="7096839" cy="1"/>
            </a:xfrm>
            <a:prstGeom prst="straightConnector1">
              <a:avLst/>
            </a:prstGeom>
            <a:gradFill rotWithShape="0">
              <a:gsLst>
                <a:gs pos="0">
                  <a:srgbClr val="FFFFFF"/>
                </a:gs>
                <a:gs pos="100000">
                  <a:srgbClr val="C8C8C8"/>
                </a:gs>
              </a:gsLst>
              <a:lin ang="5400000" scaled="1"/>
            </a:gradFill>
            <a:ln w="76200" cap="flat" cmpd="sng" algn="ctr">
              <a:solidFill>
                <a:srgbClr val="3366FF">
                  <a:alpha val="69804"/>
                </a:srgbClr>
              </a:solidFill>
              <a:prstDash val="solid"/>
              <a:round/>
              <a:headEnd type="none" w="med" len="med"/>
              <a:tailEnd type="none" w="med" len="med"/>
            </a:ln>
            <a:effectLst/>
          </p:spPr>
        </p:cxnSp>
        <p:cxnSp>
          <p:nvCxnSpPr>
            <p:cNvPr id="23" name="Straight Arrow Connector 27">
              <a:extLst>
                <a:ext uri="{FF2B5EF4-FFF2-40B4-BE49-F238E27FC236}">
                  <a16:creationId xmlns:a16="http://schemas.microsoft.com/office/drawing/2014/main" id="{BC446D8B-BFD7-4246-9EEF-806C85ED28F9}"/>
                </a:ext>
              </a:extLst>
            </p:cNvPr>
            <p:cNvCxnSpPr>
              <a:cxnSpLocks/>
            </p:cNvCxnSpPr>
            <p:nvPr/>
          </p:nvCxnSpPr>
          <p:spPr bwMode="auto">
            <a:xfrm>
              <a:off x="4044281" y="1655990"/>
              <a:ext cx="0" cy="852164"/>
            </a:xfrm>
            <a:prstGeom prst="straightConnector1">
              <a:avLst/>
            </a:prstGeom>
            <a:gradFill rotWithShape="0">
              <a:gsLst>
                <a:gs pos="0">
                  <a:srgbClr val="FFFFFF"/>
                </a:gs>
                <a:gs pos="100000">
                  <a:srgbClr val="C8C8C8"/>
                </a:gs>
              </a:gsLst>
              <a:lin ang="5400000" scaled="1"/>
            </a:gradFill>
            <a:ln w="19050" cap="flat" cmpd="sng" algn="ctr">
              <a:solidFill>
                <a:srgbClr val="3366FF"/>
              </a:solidFill>
              <a:prstDash val="solid"/>
              <a:round/>
              <a:headEnd type="none" w="med" len="med"/>
              <a:tailEnd type="none" w="med" len="med"/>
            </a:ln>
            <a:effectLst/>
          </p:spPr>
        </p:cxnSp>
        <p:cxnSp>
          <p:nvCxnSpPr>
            <p:cNvPr id="24" name="Straight Arrow Connector 27">
              <a:extLst>
                <a:ext uri="{FF2B5EF4-FFF2-40B4-BE49-F238E27FC236}">
                  <a16:creationId xmlns:a16="http://schemas.microsoft.com/office/drawing/2014/main" id="{748D89B8-3FCC-4642-932F-A2260BDE5520}"/>
                </a:ext>
              </a:extLst>
            </p:cNvPr>
            <p:cNvCxnSpPr>
              <a:cxnSpLocks/>
            </p:cNvCxnSpPr>
            <p:nvPr/>
          </p:nvCxnSpPr>
          <p:spPr bwMode="auto">
            <a:xfrm>
              <a:off x="7566853" y="1643830"/>
              <a:ext cx="0" cy="888251"/>
            </a:xfrm>
            <a:prstGeom prst="straightConnector1">
              <a:avLst/>
            </a:prstGeom>
            <a:gradFill rotWithShape="0">
              <a:gsLst>
                <a:gs pos="0">
                  <a:srgbClr val="FFFFFF"/>
                </a:gs>
                <a:gs pos="100000">
                  <a:srgbClr val="C8C8C8"/>
                </a:gs>
              </a:gsLst>
              <a:lin ang="5400000" scaled="1"/>
            </a:gradFill>
            <a:ln w="19050" cap="flat" cmpd="sng" algn="ctr">
              <a:solidFill>
                <a:srgbClr val="3366FF"/>
              </a:solidFill>
              <a:prstDash val="solid"/>
              <a:round/>
              <a:headEnd type="none" w="med" len="med"/>
              <a:tailEnd type="none" w="med" len="med"/>
            </a:ln>
            <a:effectLst/>
          </p:spPr>
        </p:cxnSp>
        <p:cxnSp>
          <p:nvCxnSpPr>
            <p:cNvPr id="25" name="Straight Arrow Connector 27">
              <a:extLst>
                <a:ext uri="{FF2B5EF4-FFF2-40B4-BE49-F238E27FC236}">
                  <a16:creationId xmlns:a16="http://schemas.microsoft.com/office/drawing/2014/main" id="{22D47852-F063-435F-9478-C61AE00CCD12}"/>
                </a:ext>
              </a:extLst>
            </p:cNvPr>
            <p:cNvCxnSpPr>
              <a:cxnSpLocks/>
            </p:cNvCxnSpPr>
            <p:nvPr/>
          </p:nvCxnSpPr>
          <p:spPr bwMode="auto">
            <a:xfrm>
              <a:off x="5533144" y="2553701"/>
              <a:ext cx="0" cy="852164"/>
            </a:xfrm>
            <a:prstGeom prst="straightConnector1">
              <a:avLst/>
            </a:prstGeom>
            <a:gradFill rotWithShape="0">
              <a:gsLst>
                <a:gs pos="0">
                  <a:srgbClr val="FFFFFF"/>
                </a:gs>
                <a:gs pos="100000">
                  <a:srgbClr val="C8C8C8"/>
                </a:gs>
              </a:gsLst>
              <a:lin ang="5400000" scaled="1"/>
            </a:gradFill>
            <a:ln w="19050" cap="flat" cmpd="sng" algn="ctr">
              <a:solidFill>
                <a:srgbClr val="3366FF"/>
              </a:solidFill>
              <a:prstDash val="solid"/>
              <a:round/>
              <a:headEnd type="none" w="med" len="med"/>
              <a:tailEnd type="none" w="med" len="med"/>
            </a:ln>
            <a:effectLst/>
          </p:spPr>
        </p:cxnSp>
        <p:cxnSp>
          <p:nvCxnSpPr>
            <p:cNvPr id="26" name="Straight Arrow Connector 27">
              <a:extLst>
                <a:ext uri="{FF2B5EF4-FFF2-40B4-BE49-F238E27FC236}">
                  <a16:creationId xmlns:a16="http://schemas.microsoft.com/office/drawing/2014/main" id="{5B5E3DFE-3FA9-4A2B-928F-812874C9B758}"/>
                </a:ext>
              </a:extLst>
            </p:cNvPr>
            <p:cNvCxnSpPr>
              <a:cxnSpLocks/>
            </p:cNvCxnSpPr>
            <p:nvPr/>
          </p:nvCxnSpPr>
          <p:spPr bwMode="auto">
            <a:xfrm>
              <a:off x="5776258" y="2244298"/>
              <a:ext cx="0" cy="1167328"/>
            </a:xfrm>
            <a:prstGeom prst="straightConnector1">
              <a:avLst/>
            </a:prstGeom>
            <a:gradFill rotWithShape="0">
              <a:gsLst>
                <a:gs pos="0">
                  <a:srgbClr val="FFFFFF"/>
                </a:gs>
                <a:gs pos="100000">
                  <a:srgbClr val="C8C8C8"/>
                </a:gs>
              </a:gsLst>
              <a:lin ang="5400000" scaled="1"/>
            </a:gradFill>
            <a:ln w="19050" cap="flat" cmpd="sng" algn="ctr">
              <a:solidFill>
                <a:srgbClr val="00B050"/>
              </a:solidFill>
              <a:prstDash val="solid"/>
              <a:round/>
              <a:headEnd type="none" w="med" len="med"/>
              <a:tailEnd type="none" w="med" len="med"/>
            </a:ln>
            <a:effectLst/>
          </p:spPr>
        </p:cxnSp>
        <p:cxnSp>
          <p:nvCxnSpPr>
            <p:cNvPr id="27" name="Straight Arrow Connector 27">
              <a:extLst>
                <a:ext uri="{FF2B5EF4-FFF2-40B4-BE49-F238E27FC236}">
                  <a16:creationId xmlns:a16="http://schemas.microsoft.com/office/drawing/2014/main" id="{4C4A74F5-CE1E-4476-B6F6-626A907140BD}"/>
                </a:ext>
              </a:extLst>
            </p:cNvPr>
            <p:cNvCxnSpPr>
              <a:cxnSpLocks/>
            </p:cNvCxnSpPr>
            <p:nvPr/>
          </p:nvCxnSpPr>
          <p:spPr bwMode="auto">
            <a:xfrm>
              <a:off x="6882465" y="2252776"/>
              <a:ext cx="0" cy="1167328"/>
            </a:xfrm>
            <a:prstGeom prst="straightConnector1">
              <a:avLst/>
            </a:prstGeom>
            <a:gradFill rotWithShape="0">
              <a:gsLst>
                <a:gs pos="0">
                  <a:srgbClr val="FFFFFF"/>
                </a:gs>
                <a:gs pos="100000">
                  <a:srgbClr val="C8C8C8"/>
                </a:gs>
              </a:gsLst>
              <a:lin ang="5400000" scaled="1"/>
            </a:gradFill>
            <a:ln w="19050" cap="flat" cmpd="sng" algn="ctr">
              <a:solidFill>
                <a:srgbClr val="00B050"/>
              </a:solidFill>
              <a:prstDash val="solid"/>
              <a:round/>
              <a:headEnd type="none" w="med" len="med"/>
              <a:tailEnd type="none" w="med" len="med"/>
            </a:ln>
            <a:effectLst/>
          </p:spPr>
        </p:cxnSp>
        <p:cxnSp>
          <p:nvCxnSpPr>
            <p:cNvPr id="28" name="Straight Arrow Connector 27">
              <a:extLst>
                <a:ext uri="{FF2B5EF4-FFF2-40B4-BE49-F238E27FC236}">
                  <a16:creationId xmlns:a16="http://schemas.microsoft.com/office/drawing/2014/main" id="{F992FEC6-F2A5-4871-B7C9-1C309027B3BF}"/>
                </a:ext>
              </a:extLst>
            </p:cNvPr>
            <p:cNvCxnSpPr>
              <a:cxnSpLocks/>
            </p:cNvCxnSpPr>
            <p:nvPr/>
          </p:nvCxnSpPr>
          <p:spPr bwMode="auto">
            <a:xfrm>
              <a:off x="8202357" y="2553701"/>
              <a:ext cx="0" cy="852164"/>
            </a:xfrm>
            <a:prstGeom prst="straightConnector1">
              <a:avLst/>
            </a:prstGeom>
            <a:gradFill rotWithShape="0">
              <a:gsLst>
                <a:gs pos="0">
                  <a:srgbClr val="FFFFFF"/>
                </a:gs>
                <a:gs pos="100000">
                  <a:srgbClr val="C8C8C8"/>
                </a:gs>
              </a:gsLst>
              <a:lin ang="5400000" scaled="1"/>
            </a:gradFill>
            <a:ln w="19050" cap="flat" cmpd="sng" algn="ctr">
              <a:solidFill>
                <a:srgbClr val="3366FF"/>
              </a:solidFill>
              <a:prstDash val="solid"/>
              <a:round/>
              <a:headEnd type="none" w="med" len="med"/>
              <a:tailEnd type="none" w="med" len="med"/>
            </a:ln>
            <a:effectLst/>
          </p:spPr>
        </p:cxnSp>
        <p:cxnSp>
          <p:nvCxnSpPr>
            <p:cNvPr id="29" name="Straight Arrow Connector 27">
              <a:extLst>
                <a:ext uri="{FF2B5EF4-FFF2-40B4-BE49-F238E27FC236}">
                  <a16:creationId xmlns:a16="http://schemas.microsoft.com/office/drawing/2014/main" id="{091756EE-AB4A-49E0-8302-5558862DD249}"/>
                </a:ext>
              </a:extLst>
            </p:cNvPr>
            <p:cNvCxnSpPr>
              <a:cxnSpLocks/>
            </p:cNvCxnSpPr>
            <p:nvPr/>
          </p:nvCxnSpPr>
          <p:spPr bwMode="auto">
            <a:xfrm>
              <a:off x="8445471" y="2265161"/>
              <a:ext cx="0" cy="1146465"/>
            </a:xfrm>
            <a:prstGeom prst="straightConnector1">
              <a:avLst/>
            </a:prstGeom>
            <a:gradFill rotWithShape="0">
              <a:gsLst>
                <a:gs pos="0">
                  <a:srgbClr val="FFFFFF"/>
                </a:gs>
                <a:gs pos="100000">
                  <a:srgbClr val="C8C8C8"/>
                </a:gs>
              </a:gsLst>
              <a:lin ang="5400000" scaled="1"/>
            </a:gradFill>
            <a:ln w="19050" cap="flat" cmpd="sng" algn="ctr">
              <a:solidFill>
                <a:srgbClr val="00B050"/>
              </a:solidFill>
              <a:prstDash val="solid"/>
              <a:round/>
              <a:headEnd type="none" w="med" len="med"/>
              <a:tailEnd type="none" w="med" len="med"/>
            </a:ln>
            <a:effectLst/>
          </p:spPr>
        </p:cxnSp>
        <p:sp>
          <p:nvSpPr>
            <p:cNvPr id="30" name="テキスト ボックス 32">
              <a:extLst>
                <a:ext uri="{FF2B5EF4-FFF2-40B4-BE49-F238E27FC236}">
                  <a16:creationId xmlns:a16="http://schemas.microsoft.com/office/drawing/2014/main" id="{05917C34-AC3D-4CA3-8E11-7F4D07BCDEF4}"/>
                </a:ext>
              </a:extLst>
            </p:cNvPr>
            <p:cNvSpPr txBox="1"/>
            <p:nvPr/>
          </p:nvSpPr>
          <p:spPr>
            <a:xfrm>
              <a:off x="5884784" y="1938784"/>
              <a:ext cx="2031746" cy="279367"/>
            </a:xfrm>
            <a:prstGeom prst="rect">
              <a:avLst/>
            </a:prstGeom>
            <a:noFill/>
          </p:spPr>
          <p:txBody>
            <a:bodyPr wrap="none" rtlCol="0">
              <a:spAutoFit/>
            </a:bodyPr>
            <a:lstStyle/>
            <a:p>
              <a:r>
                <a:rPr kumimoji="1" lang="en-US" altLang="ja-JP" sz="1200" b="1" dirty="0" err="1">
                  <a:solidFill>
                    <a:srgbClr val="00B050"/>
                  </a:solidFill>
                  <a:latin typeface="+mj-lt"/>
                </a:rPr>
                <a:t>eSBI</a:t>
              </a:r>
              <a:r>
                <a:rPr kumimoji="1" lang="en-US" altLang="ja-JP" sz="1200" b="1" dirty="0">
                  <a:solidFill>
                    <a:srgbClr val="00B050"/>
                  </a:solidFill>
                  <a:latin typeface="+mj-lt"/>
                </a:rPr>
                <a:t>/ABI/</a:t>
              </a:r>
              <a:r>
                <a:rPr kumimoji="1" lang="en-US" altLang="ja-JP" sz="1200" b="1" dirty="0" err="1">
                  <a:solidFill>
                    <a:srgbClr val="00B050"/>
                  </a:solidFill>
                  <a:latin typeface="+mj-lt"/>
                </a:rPr>
                <a:t>xBI</a:t>
              </a:r>
              <a:r>
                <a:rPr kumimoji="1" lang="en-US" altLang="ja-JP" sz="1200" b="1" dirty="0">
                  <a:solidFill>
                    <a:srgbClr val="00B050"/>
                  </a:solidFill>
                  <a:latin typeface="+mj-lt"/>
                </a:rPr>
                <a:t> for Control Plane</a:t>
              </a:r>
              <a:endParaRPr kumimoji="1" lang="ja-JP" altLang="en-US" sz="1200" b="1" dirty="0">
                <a:solidFill>
                  <a:srgbClr val="00B050"/>
                </a:solidFill>
                <a:latin typeface="+mj-lt"/>
              </a:endParaRPr>
            </a:p>
          </p:txBody>
        </p:sp>
        <p:cxnSp>
          <p:nvCxnSpPr>
            <p:cNvPr id="32" name="Straight Arrow Connector 27">
              <a:extLst>
                <a:ext uri="{FF2B5EF4-FFF2-40B4-BE49-F238E27FC236}">
                  <a16:creationId xmlns:a16="http://schemas.microsoft.com/office/drawing/2014/main" id="{858CC67B-E83D-46F6-9FE7-22FF34D5C798}"/>
                </a:ext>
              </a:extLst>
            </p:cNvPr>
            <p:cNvCxnSpPr>
              <a:cxnSpLocks/>
            </p:cNvCxnSpPr>
            <p:nvPr/>
          </p:nvCxnSpPr>
          <p:spPr bwMode="auto">
            <a:xfrm>
              <a:off x="3153029" y="2210594"/>
              <a:ext cx="0" cy="286098"/>
            </a:xfrm>
            <a:prstGeom prst="straightConnector1">
              <a:avLst/>
            </a:prstGeom>
            <a:gradFill rotWithShape="0">
              <a:gsLst>
                <a:gs pos="0">
                  <a:srgbClr val="FFFFFF"/>
                </a:gs>
                <a:gs pos="100000">
                  <a:srgbClr val="C8C8C8"/>
                </a:gs>
              </a:gsLst>
              <a:lin ang="5400000" scaled="1"/>
            </a:gradFill>
            <a:ln w="19050" cap="flat" cmpd="sng" algn="ctr">
              <a:solidFill>
                <a:srgbClr val="3366FF"/>
              </a:solidFill>
              <a:prstDash val="solid"/>
              <a:round/>
              <a:headEnd type="none" w="med" len="med"/>
              <a:tailEnd type="none" w="med" len="med"/>
            </a:ln>
            <a:effectLst/>
          </p:spPr>
        </p:cxnSp>
        <p:sp>
          <p:nvSpPr>
            <p:cNvPr id="33" name="テキスト ボックス 35">
              <a:extLst>
                <a:ext uri="{FF2B5EF4-FFF2-40B4-BE49-F238E27FC236}">
                  <a16:creationId xmlns:a16="http://schemas.microsoft.com/office/drawing/2014/main" id="{4F09179D-D5EE-404A-88A8-C3D807329126}"/>
                </a:ext>
              </a:extLst>
            </p:cNvPr>
            <p:cNvSpPr txBox="1"/>
            <p:nvPr/>
          </p:nvSpPr>
          <p:spPr>
            <a:xfrm>
              <a:off x="2055820" y="2214223"/>
              <a:ext cx="1944424" cy="276999"/>
            </a:xfrm>
            <a:prstGeom prst="rect">
              <a:avLst/>
            </a:prstGeom>
            <a:noFill/>
          </p:spPr>
          <p:txBody>
            <a:bodyPr wrap="square" rtlCol="0">
              <a:spAutoFit/>
            </a:bodyPr>
            <a:lstStyle/>
            <a:p>
              <a:pPr algn="ctr"/>
              <a:r>
                <a:rPr kumimoji="1" lang="en-US" altLang="ja-JP" sz="1200" dirty="0">
                  <a:latin typeface="+mj-lt"/>
                </a:rPr>
                <a:t>RAN</a:t>
              </a:r>
              <a:r>
                <a:rPr lang="en-US" altLang="ja-JP" sz="1200" dirty="0">
                  <a:latin typeface="+mj-lt"/>
                </a:rPr>
                <a:t> AI/</a:t>
              </a:r>
              <a:r>
                <a:rPr kumimoji="1" lang="en-US" altLang="ja-JP" sz="1200" dirty="0">
                  <a:latin typeface="+mj-lt"/>
                </a:rPr>
                <a:t>Sensing</a:t>
              </a:r>
              <a:r>
                <a:rPr lang="en-US" altLang="ja-JP" sz="1200" dirty="0">
                  <a:latin typeface="+mj-lt"/>
                </a:rPr>
                <a:t> </a:t>
              </a:r>
              <a:r>
                <a:rPr kumimoji="1" lang="en-US" altLang="ja-JP" sz="1200" dirty="0">
                  <a:latin typeface="+mj-lt"/>
                </a:rPr>
                <a:t>Data</a:t>
              </a:r>
              <a:endParaRPr kumimoji="1" lang="ja-JP" altLang="en-US" sz="1200" dirty="0">
                <a:latin typeface="+mj-lt"/>
              </a:endParaRPr>
            </a:p>
          </p:txBody>
        </p:sp>
        <p:pic>
          <p:nvPicPr>
            <p:cNvPr id="34" name="グラフィックス 37" descr="ロボット 単色塗りつぶし">
              <a:extLst>
                <a:ext uri="{FF2B5EF4-FFF2-40B4-BE49-F238E27FC236}">
                  <a16:creationId xmlns:a16="http://schemas.microsoft.com/office/drawing/2014/main" id="{C1EBF701-96C1-43A5-9B42-FC26B7E1243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455874" y="3197512"/>
              <a:ext cx="395016" cy="422667"/>
            </a:xfrm>
            <a:prstGeom prst="rect">
              <a:avLst/>
            </a:prstGeom>
          </p:spPr>
        </p:pic>
        <p:pic>
          <p:nvPicPr>
            <p:cNvPr id="35" name="グラフィックス 38" descr="クワッドコプター 単色塗りつぶし">
              <a:extLst>
                <a:ext uri="{FF2B5EF4-FFF2-40B4-BE49-F238E27FC236}">
                  <a16:creationId xmlns:a16="http://schemas.microsoft.com/office/drawing/2014/main" id="{19B82189-6026-40B1-A491-9F9762DB132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342028" y="3197512"/>
              <a:ext cx="395016" cy="422667"/>
            </a:xfrm>
            <a:prstGeom prst="rect">
              <a:avLst/>
            </a:prstGeom>
          </p:spPr>
        </p:pic>
        <p:pic>
          <p:nvPicPr>
            <p:cNvPr id="36" name="グラフィックス 40" descr="オープンカー 単色塗りつぶし">
              <a:extLst>
                <a:ext uri="{FF2B5EF4-FFF2-40B4-BE49-F238E27FC236}">
                  <a16:creationId xmlns:a16="http://schemas.microsoft.com/office/drawing/2014/main" id="{6825E14F-8CD0-42AE-A0F0-0A58B32A16C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084591" y="3197512"/>
              <a:ext cx="395016" cy="422667"/>
            </a:xfrm>
            <a:prstGeom prst="rect">
              <a:avLst/>
            </a:prstGeom>
          </p:spPr>
        </p:pic>
        <p:sp>
          <p:nvSpPr>
            <p:cNvPr id="37" name="テキスト ボックス 41">
              <a:extLst>
                <a:ext uri="{FF2B5EF4-FFF2-40B4-BE49-F238E27FC236}">
                  <a16:creationId xmlns:a16="http://schemas.microsoft.com/office/drawing/2014/main" id="{C0B6B710-84C8-4CBE-A543-648D4195A23F}"/>
                </a:ext>
              </a:extLst>
            </p:cNvPr>
            <p:cNvSpPr txBox="1"/>
            <p:nvPr/>
          </p:nvSpPr>
          <p:spPr>
            <a:xfrm>
              <a:off x="1981647" y="2745463"/>
              <a:ext cx="1993548" cy="276999"/>
            </a:xfrm>
            <a:prstGeom prst="rect">
              <a:avLst/>
            </a:prstGeom>
            <a:noFill/>
          </p:spPr>
          <p:txBody>
            <a:bodyPr wrap="square" rtlCol="0">
              <a:spAutoFit/>
            </a:bodyPr>
            <a:lstStyle/>
            <a:p>
              <a:pPr algn="ctr"/>
              <a:r>
                <a:rPr kumimoji="1" lang="en-US" altLang="ja-JP" sz="1200" dirty="0">
                  <a:latin typeface="+mj-lt"/>
                </a:rPr>
                <a:t>UE AI/Sensing </a:t>
              </a:r>
              <a:r>
                <a:rPr lang="en-US" altLang="ja-JP" sz="1200" dirty="0">
                  <a:latin typeface="+mj-lt"/>
                </a:rPr>
                <a:t>Data</a:t>
              </a:r>
              <a:endParaRPr kumimoji="1" lang="ja-JP" altLang="en-US" sz="1200" dirty="0">
                <a:latin typeface="+mj-lt"/>
              </a:endParaRPr>
            </a:p>
          </p:txBody>
        </p:sp>
        <p:pic>
          <p:nvPicPr>
            <p:cNvPr id="38" name="図 42">
              <a:extLst>
                <a:ext uri="{FF2B5EF4-FFF2-40B4-BE49-F238E27FC236}">
                  <a16:creationId xmlns:a16="http://schemas.microsoft.com/office/drawing/2014/main" id="{49432E40-5CD7-49BB-8402-2FE4F777A6CA}"/>
                </a:ext>
              </a:extLst>
            </p:cNvPr>
            <p:cNvPicPr>
              <a:picLocks noChangeAspect="1"/>
            </p:cNvPicPr>
            <p:nvPr/>
          </p:nvPicPr>
          <p:blipFill>
            <a:blip r:embed="rId8"/>
            <a:stretch>
              <a:fillRect/>
            </a:stretch>
          </p:blipFill>
          <p:spPr>
            <a:xfrm>
              <a:off x="3013773" y="1530232"/>
              <a:ext cx="281221" cy="662920"/>
            </a:xfrm>
            <a:prstGeom prst="rect">
              <a:avLst/>
            </a:prstGeom>
          </p:spPr>
        </p:pic>
        <p:grpSp>
          <p:nvGrpSpPr>
            <p:cNvPr id="39" name="グループ化 79">
              <a:extLst>
                <a:ext uri="{FF2B5EF4-FFF2-40B4-BE49-F238E27FC236}">
                  <a16:creationId xmlns:a16="http://schemas.microsoft.com/office/drawing/2014/main" id="{5FB52770-852B-4DA8-9C6E-5AAC398999FC}"/>
                </a:ext>
              </a:extLst>
            </p:cNvPr>
            <p:cNvGrpSpPr/>
            <p:nvPr/>
          </p:nvGrpSpPr>
          <p:grpSpPr>
            <a:xfrm>
              <a:off x="5885941" y="3657158"/>
              <a:ext cx="216000" cy="216000"/>
              <a:chOff x="7525579" y="2643987"/>
              <a:chExt cx="366860" cy="307410"/>
            </a:xfrm>
          </p:grpSpPr>
          <p:sp>
            <p:nvSpPr>
              <p:cNvPr id="40" name="四角形: 角を丸くする 80">
                <a:extLst>
                  <a:ext uri="{FF2B5EF4-FFF2-40B4-BE49-F238E27FC236}">
                    <a16:creationId xmlns:a16="http://schemas.microsoft.com/office/drawing/2014/main" id="{E97D61A6-1E92-48E4-9441-0319B378E673}"/>
                  </a:ext>
                </a:extLst>
              </p:cNvPr>
              <p:cNvSpPr/>
              <p:nvPr/>
            </p:nvSpPr>
            <p:spPr>
              <a:xfrm>
                <a:off x="7566307" y="2690642"/>
                <a:ext cx="288097" cy="216024"/>
              </a:xfrm>
              <a:prstGeom prst="roundRect">
                <a:avLst/>
              </a:prstGeom>
              <a:solidFill>
                <a:schemeClr val="bg1"/>
              </a:solidFill>
              <a:ln w="19050">
                <a:solidFill>
                  <a:srgbClr val="FF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ctr"/>
                <a:r>
                  <a:rPr kumimoji="1" lang="en-US" altLang="ja-JP" sz="1200" b="1" dirty="0">
                    <a:solidFill>
                      <a:srgbClr val="FF0000"/>
                    </a:solidFill>
                    <a:latin typeface="+mj-lt"/>
                    <a:ea typeface="ＭＳ Ｐゴシック" pitchFamily="50" charset="-128"/>
                  </a:rPr>
                  <a:t>AI</a:t>
                </a:r>
                <a:endParaRPr kumimoji="1" lang="ja-JP" altLang="en-US" sz="1200" b="1" dirty="0">
                  <a:solidFill>
                    <a:srgbClr val="FF0000"/>
                  </a:solidFill>
                  <a:latin typeface="+mj-lt"/>
                  <a:ea typeface="ＭＳ Ｐゴシック" pitchFamily="50" charset="-128"/>
                </a:endParaRPr>
              </a:p>
            </p:txBody>
          </p:sp>
          <p:grpSp>
            <p:nvGrpSpPr>
              <p:cNvPr id="41" name="グループ化 81">
                <a:extLst>
                  <a:ext uri="{FF2B5EF4-FFF2-40B4-BE49-F238E27FC236}">
                    <a16:creationId xmlns:a16="http://schemas.microsoft.com/office/drawing/2014/main" id="{48D851E3-26BC-4274-9FD5-17B7F03A5CE0}"/>
                  </a:ext>
                </a:extLst>
              </p:cNvPr>
              <p:cNvGrpSpPr/>
              <p:nvPr/>
            </p:nvGrpSpPr>
            <p:grpSpPr>
              <a:xfrm>
                <a:off x="7644197" y="2643987"/>
                <a:ext cx="132274" cy="44556"/>
                <a:chOff x="7644197" y="2630258"/>
                <a:chExt cx="132274" cy="59715"/>
              </a:xfrm>
            </p:grpSpPr>
            <p:cxnSp>
              <p:nvCxnSpPr>
                <p:cNvPr id="54" name="直線コネクタ 94">
                  <a:extLst>
                    <a:ext uri="{FF2B5EF4-FFF2-40B4-BE49-F238E27FC236}">
                      <a16:creationId xmlns:a16="http://schemas.microsoft.com/office/drawing/2014/main" id="{847D5970-27F4-47B4-86E2-6463D10417B0}"/>
                    </a:ext>
                  </a:extLst>
                </p:cNvPr>
                <p:cNvCxnSpPr>
                  <a:cxnSpLocks/>
                </p:cNvCxnSpPr>
                <p:nvPr/>
              </p:nvCxnSpPr>
              <p:spPr bwMode="auto">
                <a:xfrm>
                  <a:off x="7644197" y="2630462"/>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cxnSp>
              <p:nvCxnSpPr>
                <p:cNvPr id="55" name="直線コネクタ 95">
                  <a:extLst>
                    <a:ext uri="{FF2B5EF4-FFF2-40B4-BE49-F238E27FC236}">
                      <a16:creationId xmlns:a16="http://schemas.microsoft.com/office/drawing/2014/main" id="{32AEE4A7-F200-4925-84B1-E8093771E17B}"/>
                    </a:ext>
                  </a:extLst>
                </p:cNvPr>
                <p:cNvCxnSpPr>
                  <a:cxnSpLocks/>
                </p:cNvCxnSpPr>
                <p:nvPr/>
              </p:nvCxnSpPr>
              <p:spPr bwMode="auto">
                <a:xfrm>
                  <a:off x="7709805" y="2630360"/>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cxnSp>
              <p:nvCxnSpPr>
                <p:cNvPr id="56" name="直線コネクタ 96">
                  <a:extLst>
                    <a:ext uri="{FF2B5EF4-FFF2-40B4-BE49-F238E27FC236}">
                      <a16:creationId xmlns:a16="http://schemas.microsoft.com/office/drawing/2014/main" id="{BA9C326D-CD3F-453D-BACD-4B3820D12C85}"/>
                    </a:ext>
                  </a:extLst>
                </p:cNvPr>
                <p:cNvCxnSpPr>
                  <a:cxnSpLocks/>
                </p:cNvCxnSpPr>
                <p:nvPr/>
              </p:nvCxnSpPr>
              <p:spPr bwMode="auto">
                <a:xfrm>
                  <a:off x="7776471" y="2630258"/>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grpSp>
          <p:grpSp>
            <p:nvGrpSpPr>
              <p:cNvPr id="42" name="グループ化 82">
                <a:extLst>
                  <a:ext uri="{FF2B5EF4-FFF2-40B4-BE49-F238E27FC236}">
                    <a16:creationId xmlns:a16="http://schemas.microsoft.com/office/drawing/2014/main" id="{210B00C1-FC32-4267-BE8C-2BFF0E6BFE9A}"/>
                  </a:ext>
                </a:extLst>
              </p:cNvPr>
              <p:cNvGrpSpPr/>
              <p:nvPr/>
            </p:nvGrpSpPr>
            <p:grpSpPr>
              <a:xfrm>
                <a:off x="7644149" y="2906841"/>
                <a:ext cx="132274" cy="44556"/>
                <a:chOff x="7644197" y="2630258"/>
                <a:chExt cx="132274" cy="59715"/>
              </a:xfrm>
            </p:grpSpPr>
            <p:cxnSp>
              <p:nvCxnSpPr>
                <p:cNvPr id="51" name="直線コネクタ 91">
                  <a:extLst>
                    <a:ext uri="{FF2B5EF4-FFF2-40B4-BE49-F238E27FC236}">
                      <a16:creationId xmlns:a16="http://schemas.microsoft.com/office/drawing/2014/main" id="{A21D7398-2271-4990-8D67-5796DF6C640A}"/>
                    </a:ext>
                  </a:extLst>
                </p:cNvPr>
                <p:cNvCxnSpPr>
                  <a:cxnSpLocks/>
                </p:cNvCxnSpPr>
                <p:nvPr/>
              </p:nvCxnSpPr>
              <p:spPr bwMode="auto">
                <a:xfrm>
                  <a:off x="7644197" y="2630462"/>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cxnSp>
              <p:nvCxnSpPr>
                <p:cNvPr id="52" name="直線コネクタ 92">
                  <a:extLst>
                    <a:ext uri="{FF2B5EF4-FFF2-40B4-BE49-F238E27FC236}">
                      <a16:creationId xmlns:a16="http://schemas.microsoft.com/office/drawing/2014/main" id="{003F9A2A-460B-4684-BDB1-9B73A5D8AD4D}"/>
                    </a:ext>
                  </a:extLst>
                </p:cNvPr>
                <p:cNvCxnSpPr>
                  <a:cxnSpLocks/>
                </p:cNvCxnSpPr>
                <p:nvPr/>
              </p:nvCxnSpPr>
              <p:spPr bwMode="auto">
                <a:xfrm>
                  <a:off x="7709805" y="2630360"/>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cxnSp>
              <p:nvCxnSpPr>
                <p:cNvPr id="53" name="直線コネクタ 93">
                  <a:extLst>
                    <a:ext uri="{FF2B5EF4-FFF2-40B4-BE49-F238E27FC236}">
                      <a16:creationId xmlns:a16="http://schemas.microsoft.com/office/drawing/2014/main" id="{144A4B58-F25F-4B93-836D-93114431B167}"/>
                    </a:ext>
                  </a:extLst>
                </p:cNvPr>
                <p:cNvCxnSpPr>
                  <a:cxnSpLocks/>
                </p:cNvCxnSpPr>
                <p:nvPr/>
              </p:nvCxnSpPr>
              <p:spPr bwMode="auto">
                <a:xfrm>
                  <a:off x="7776471" y="2630258"/>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grpSp>
          <p:grpSp>
            <p:nvGrpSpPr>
              <p:cNvPr id="43" name="グループ化 83">
                <a:extLst>
                  <a:ext uri="{FF2B5EF4-FFF2-40B4-BE49-F238E27FC236}">
                    <a16:creationId xmlns:a16="http://schemas.microsoft.com/office/drawing/2014/main" id="{5079A17F-D243-4214-A44D-29B2A93C7F6E}"/>
                  </a:ext>
                </a:extLst>
              </p:cNvPr>
              <p:cNvGrpSpPr/>
              <p:nvPr/>
            </p:nvGrpSpPr>
            <p:grpSpPr>
              <a:xfrm rot="5400000">
                <a:off x="7824418" y="2778729"/>
                <a:ext cx="98257" cy="37785"/>
                <a:chOff x="7644197" y="2630258"/>
                <a:chExt cx="132274" cy="59715"/>
              </a:xfrm>
            </p:grpSpPr>
            <p:cxnSp>
              <p:nvCxnSpPr>
                <p:cNvPr id="48" name="直線コネクタ 88">
                  <a:extLst>
                    <a:ext uri="{FF2B5EF4-FFF2-40B4-BE49-F238E27FC236}">
                      <a16:creationId xmlns:a16="http://schemas.microsoft.com/office/drawing/2014/main" id="{546964D7-F053-4FC9-8A93-0EA06A69E973}"/>
                    </a:ext>
                  </a:extLst>
                </p:cNvPr>
                <p:cNvCxnSpPr>
                  <a:cxnSpLocks/>
                </p:cNvCxnSpPr>
                <p:nvPr/>
              </p:nvCxnSpPr>
              <p:spPr bwMode="auto">
                <a:xfrm>
                  <a:off x="7644197" y="2630462"/>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cxnSp>
              <p:nvCxnSpPr>
                <p:cNvPr id="49" name="直線コネクタ 89">
                  <a:extLst>
                    <a:ext uri="{FF2B5EF4-FFF2-40B4-BE49-F238E27FC236}">
                      <a16:creationId xmlns:a16="http://schemas.microsoft.com/office/drawing/2014/main" id="{D4228E1E-8216-47FF-8C74-B0406040054B}"/>
                    </a:ext>
                  </a:extLst>
                </p:cNvPr>
                <p:cNvCxnSpPr>
                  <a:cxnSpLocks/>
                </p:cNvCxnSpPr>
                <p:nvPr/>
              </p:nvCxnSpPr>
              <p:spPr bwMode="auto">
                <a:xfrm>
                  <a:off x="7709805" y="2630360"/>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cxnSp>
              <p:nvCxnSpPr>
                <p:cNvPr id="50" name="直線コネクタ 90">
                  <a:extLst>
                    <a:ext uri="{FF2B5EF4-FFF2-40B4-BE49-F238E27FC236}">
                      <a16:creationId xmlns:a16="http://schemas.microsoft.com/office/drawing/2014/main" id="{B916F1CB-1DEE-43CB-BDA4-6B3039636552}"/>
                    </a:ext>
                  </a:extLst>
                </p:cNvPr>
                <p:cNvCxnSpPr>
                  <a:cxnSpLocks/>
                </p:cNvCxnSpPr>
                <p:nvPr/>
              </p:nvCxnSpPr>
              <p:spPr bwMode="auto">
                <a:xfrm>
                  <a:off x="7776471" y="2630258"/>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grpSp>
          <p:grpSp>
            <p:nvGrpSpPr>
              <p:cNvPr id="44" name="グループ化 84">
                <a:extLst>
                  <a:ext uri="{FF2B5EF4-FFF2-40B4-BE49-F238E27FC236}">
                    <a16:creationId xmlns:a16="http://schemas.microsoft.com/office/drawing/2014/main" id="{471A2A1D-FE98-4B3E-93B9-2DF2299A3FCF}"/>
                  </a:ext>
                </a:extLst>
              </p:cNvPr>
              <p:cNvGrpSpPr/>
              <p:nvPr/>
            </p:nvGrpSpPr>
            <p:grpSpPr>
              <a:xfrm rot="5400000">
                <a:off x="7495343" y="2778567"/>
                <a:ext cx="98257" cy="37785"/>
                <a:chOff x="7644197" y="2630258"/>
                <a:chExt cx="132274" cy="59715"/>
              </a:xfrm>
            </p:grpSpPr>
            <p:cxnSp>
              <p:nvCxnSpPr>
                <p:cNvPr id="45" name="直線コネクタ 85">
                  <a:extLst>
                    <a:ext uri="{FF2B5EF4-FFF2-40B4-BE49-F238E27FC236}">
                      <a16:creationId xmlns:a16="http://schemas.microsoft.com/office/drawing/2014/main" id="{1122116A-BE6A-472F-94FB-7DC2259352F8}"/>
                    </a:ext>
                  </a:extLst>
                </p:cNvPr>
                <p:cNvCxnSpPr>
                  <a:cxnSpLocks/>
                </p:cNvCxnSpPr>
                <p:nvPr/>
              </p:nvCxnSpPr>
              <p:spPr bwMode="auto">
                <a:xfrm>
                  <a:off x="7644197" y="2630462"/>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cxnSp>
              <p:nvCxnSpPr>
                <p:cNvPr id="46" name="直線コネクタ 86">
                  <a:extLst>
                    <a:ext uri="{FF2B5EF4-FFF2-40B4-BE49-F238E27FC236}">
                      <a16:creationId xmlns:a16="http://schemas.microsoft.com/office/drawing/2014/main" id="{B8EF32D0-D906-456A-BE75-1D9A101BE0C7}"/>
                    </a:ext>
                  </a:extLst>
                </p:cNvPr>
                <p:cNvCxnSpPr>
                  <a:cxnSpLocks/>
                </p:cNvCxnSpPr>
                <p:nvPr/>
              </p:nvCxnSpPr>
              <p:spPr bwMode="auto">
                <a:xfrm>
                  <a:off x="7709805" y="2630360"/>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cxnSp>
              <p:nvCxnSpPr>
                <p:cNvPr id="47" name="直線コネクタ 87">
                  <a:extLst>
                    <a:ext uri="{FF2B5EF4-FFF2-40B4-BE49-F238E27FC236}">
                      <a16:creationId xmlns:a16="http://schemas.microsoft.com/office/drawing/2014/main" id="{0DE102C0-0D00-429E-B1DF-6C30E5B33B4C}"/>
                    </a:ext>
                  </a:extLst>
                </p:cNvPr>
                <p:cNvCxnSpPr>
                  <a:cxnSpLocks/>
                </p:cNvCxnSpPr>
                <p:nvPr/>
              </p:nvCxnSpPr>
              <p:spPr bwMode="auto">
                <a:xfrm>
                  <a:off x="7776471" y="2630258"/>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grpSp>
        </p:grpSp>
        <p:grpSp>
          <p:nvGrpSpPr>
            <p:cNvPr id="57" name="グループ化 97">
              <a:extLst>
                <a:ext uri="{FF2B5EF4-FFF2-40B4-BE49-F238E27FC236}">
                  <a16:creationId xmlns:a16="http://schemas.microsoft.com/office/drawing/2014/main" id="{E435862F-93C7-4007-9A5D-BF279C013D46}"/>
                </a:ext>
              </a:extLst>
            </p:cNvPr>
            <p:cNvGrpSpPr/>
            <p:nvPr/>
          </p:nvGrpSpPr>
          <p:grpSpPr>
            <a:xfrm>
              <a:off x="7306528" y="3657158"/>
              <a:ext cx="216000" cy="216000"/>
              <a:chOff x="7525579" y="2643987"/>
              <a:chExt cx="366860" cy="307410"/>
            </a:xfrm>
          </p:grpSpPr>
          <p:sp>
            <p:nvSpPr>
              <p:cNvPr id="58" name="四角形: 角を丸くする 98">
                <a:extLst>
                  <a:ext uri="{FF2B5EF4-FFF2-40B4-BE49-F238E27FC236}">
                    <a16:creationId xmlns:a16="http://schemas.microsoft.com/office/drawing/2014/main" id="{3C2B21A6-D5FB-4752-A1B7-7D8065D107CC}"/>
                  </a:ext>
                </a:extLst>
              </p:cNvPr>
              <p:cNvSpPr/>
              <p:nvPr/>
            </p:nvSpPr>
            <p:spPr>
              <a:xfrm>
                <a:off x="7566309" y="2690640"/>
                <a:ext cx="288097" cy="216024"/>
              </a:xfrm>
              <a:prstGeom prst="roundRect">
                <a:avLst/>
              </a:prstGeom>
              <a:solidFill>
                <a:schemeClr val="bg1"/>
              </a:solidFill>
              <a:ln w="19050">
                <a:solidFill>
                  <a:srgbClr val="FF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ctr"/>
                <a:r>
                  <a:rPr kumimoji="1" lang="en-US" altLang="ja-JP" sz="1200" b="1" dirty="0">
                    <a:solidFill>
                      <a:srgbClr val="FF0000"/>
                    </a:solidFill>
                    <a:latin typeface="+mj-lt"/>
                    <a:ea typeface="ＭＳ Ｐゴシック" pitchFamily="50" charset="-128"/>
                  </a:rPr>
                  <a:t>AI</a:t>
                </a:r>
                <a:endParaRPr kumimoji="1" lang="ja-JP" altLang="en-US" sz="1200" b="1" dirty="0">
                  <a:solidFill>
                    <a:srgbClr val="FF0000"/>
                  </a:solidFill>
                  <a:latin typeface="+mj-lt"/>
                  <a:ea typeface="ＭＳ Ｐゴシック" pitchFamily="50" charset="-128"/>
                </a:endParaRPr>
              </a:p>
            </p:txBody>
          </p:sp>
          <p:grpSp>
            <p:nvGrpSpPr>
              <p:cNvPr id="59" name="グループ化 99">
                <a:extLst>
                  <a:ext uri="{FF2B5EF4-FFF2-40B4-BE49-F238E27FC236}">
                    <a16:creationId xmlns:a16="http://schemas.microsoft.com/office/drawing/2014/main" id="{DAC2F661-406E-4D0E-8295-9627BD6EF02A}"/>
                  </a:ext>
                </a:extLst>
              </p:cNvPr>
              <p:cNvGrpSpPr/>
              <p:nvPr/>
            </p:nvGrpSpPr>
            <p:grpSpPr>
              <a:xfrm>
                <a:off x="7644197" y="2643987"/>
                <a:ext cx="132274" cy="44556"/>
                <a:chOff x="7644197" y="2630258"/>
                <a:chExt cx="132274" cy="59715"/>
              </a:xfrm>
            </p:grpSpPr>
            <p:cxnSp>
              <p:nvCxnSpPr>
                <p:cNvPr id="72" name="直線コネクタ 112">
                  <a:extLst>
                    <a:ext uri="{FF2B5EF4-FFF2-40B4-BE49-F238E27FC236}">
                      <a16:creationId xmlns:a16="http://schemas.microsoft.com/office/drawing/2014/main" id="{170080E4-3419-4BE5-AC56-C9A138E37E1B}"/>
                    </a:ext>
                  </a:extLst>
                </p:cNvPr>
                <p:cNvCxnSpPr>
                  <a:cxnSpLocks/>
                </p:cNvCxnSpPr>
                <p:nvPr/>
              </p:nvCxnSpPr>
              <p:spPr bwMode="auto">
                <a:xfrm>
                  <a:off x="7644197" y="2630462"/>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cxnSp>
              <p:nvCxnSpPr>
                <p:cNvPr id="73" name="直線コネクタ 113">
                  <a:extLst>
                    <a:ext uri="{FF2B5EF4-FFF2-40B4-BE49-F238E27FC236}">
                      <a16:creationId xmlns:a16="http://schemas.microsoft.com/office/drawing/2014/main" id="{B3405005-D37F-4C17-98C6-E04320765FB6}"/>
                    </a:ext>
                  </a:extLst>
                </p:cNvPr>
                <p:cNvCxnSpPr>
                  <a:cxnSpLocks/>
                </p:cNvCxnSpPr>
                <p:nvPr/>
              </p:nvCxnSpPr>
              <p:spPr bwMode="auto">
                <a:xfrm>
                  <a:off x="7709805" y="2630360"/>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cxnSp>
              <p:nvCxnSpPr>
                <p:cNvPr id="74" name="直線コネクタ 114">
                  <a:extLst>
                    <a:ext uri="{FF2B5EF4-FFF2-40B4-BE49-F238E27FC236}">
                      <a16:creationId xmlns:a16="http://schemas.microsoft.com/office/drawing/2014/main" id="{861EC4C0-3A56-4D05-BE61-251DE3240236}"/>
                    </a:ext>
                  </a:extLst>
                </p:cNvPr>
                <p:cNvCxnSpPr>
                  <a:cxnSpLocks/>
                </p:cNvCxnSpPr>
                <p:nvPr/>
              </p:nvCxnSpPr>
              <p:spPr bwMode="auto">
                <a:xfrm>
                  <a:off x="7776471" y="2630258"/>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grpSp>
          <p:grpSp>
            <p:nvGrpSpPr>
              <p:cNvPr id="60" name="グループ化 100">
                <a:extLst>
                  <a:ext uri="{FF2B5EF4-FFF2-40B4-BE49-F238E27FC236}">
                    <a16:creationId xmlns:a16="http://schemas.microsoft.com/office/drawing/2014/main" id="{F4E2C014-E127-4BB7-9EE3-5129E0747296}"/>
                  </a:ext>
                </a:extLst>
              </p:cNvPr>
              <p:cNvGrpSpPr/>
              <p:nvPr/>
            </p:nvGrpSpPr>
            <p:grpSpPr>
              <a:xfrm>
                <a:off x="7644149" y="2906841"/>
                <a:ext cx="132274" cy="44556"/>
                <a:chOff x="7644197" y="2630258"/>
                <a:chExt cx="132274" cy="59715"/>
              </a:xfrm>
            </p:grpSpPr>
            <p:cxnSp>
              <p:nvCxnSpPr>
                <p:cNvPr id="69" name="直線コネクタ 109">
                  <a:extLst>
                    <a:ext uri="{FF2B5EF4-FFF2-40B4-BE49-F238E27FC236}">
                      <a16:creationId xmlns:a16="http://schemas.microsoft.com/office/drawing/2014/main" id="{4E77B1F3-DC3A-4100-9A75-AF05A9B6A886}"/>
                    </a:ext>
                  </a:extLst>
                </p:cNvPr>
                <p:cNvCxnSpPr>
                  <a:cxnSpLocks/>
                </p:cNvCxnSpPr>
                <p:nvPr/>
              </p:nvCxnSpPr>
              <p:spPr bwMode="auto">
                <a:xfrm>
                  <a:off x="7644197" y="2630462"/>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cxnSp>
              <p:nvCxnSpPr>
                <p:cNvPr id="70" name="直線コネクタ 110">
                  <a:extLst>
                    <a:ext uri="{FF2B5EF4-FFF2-40B4-BE49-F238E27FC236}">
                      <a16:creationId xmlns:a16="http://schemas.microsoft.com/office/drawing/2014/main" id="{0D5883E5-E12B-4C79-9DEA-65A007DA98DD}"/>
                    </a:ext>
                  </a:extLst>
                </p:cNvPr>
                <p:cNvCxnSpPr>
                  <a:cxnSpLocks/>
                </p:cNvCxnSpPr>
                <p:nvPr/>
              </p:nvCxnSpPr>
              <p:spPr bwMode="auto">
                <a:xfrm>
                  <a:off x="7709805" y="2630360"/>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cxnSp>
              <p:nvCxnSpPr>
                <p:cNvPr id="71" name="直線コネクタ 111">
                  <a:extLst>
                    <a:ext uri="{FF2B5EF4-FFF2-40B4-BE49-F238E27FC236}">
                      <a16:creationId xmlns:a16="http://schemas.microsoft.com/office/drawing/2014/main" id="{0BEDB537-A52B-4608-A74B-86BEB67F7D86}"/>
                    </a:ext>
                  </a:extLst>
                </p:cNvPr>
                <p:cNvCxnSpPr>
                  <a:cxnSpLocks/>
                </p:cNvCxnSpPr>
                <p:nvPr/>
              </p:nvCxnSpPr>
              <p:spPr bwMode="auto">
                <a:xfrm>
                  <a:off x="7776471" y="2630258"/>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grpSp>
          <p:grpSp>
            <p:nvGrpSpPr>
              <p:cNvPr id="61" name="グループ化 101">
                <a:extLst>
                  <a:ext uri="{FF2B5EF4-FFF2-40B4-BE49-F238E27FC236}">
                    <a16:creationId xmlns:a16="http://schemas.microsoft.com/office/drawing/2014/main" id="{DFA7F83E-F924-4FBF-A494-9AE246ACF5C7}"/>
                  </a:ext>
                </a:extLst>
              </p:cNvPr>
              <p:cNvGrpSpPr/>
              <p:nvPr/>
            </p:nvGrpSpPr>
            <p:grpSpPr>
              <a:xfrm rot="5400000">
                <a:off x="7824418" y="2778729"/>
                <a:ext cx="98257" cy="37785"/>
                <a:chOff x="7644197" y="2630258"/>
                <a:chExt cx="132274" cy="59715"/>
              </a:xfrm>
            </p:grpSpPr>
            <p:cxnSp>
              <p:nvCxnSpPr>
                <p:cNvPr id="66" name="直線コネクタ 106">
                  <a:extLst>
                    <a:ext uri="{FF2B5EF4-FFF2-40B4-BE49-F238E27FC236}">
                      <a16:creationId xmlns:a16="http://schemas.microsoft.com/office/drawing/2014/main" id="{3D876429-FB65-40D4-A528-0EFA5900CFA9}"/>
                    </a:ext>
                  </a:extLst>
                </p:cNvPr>
                <p:cNvCxnSpPr>
                  <a:cxnSpLocks/>
                </p:cNvCxnSpPr>
                <p:nvPr/>
              </p:nvCxnSpPr>
              <p:spPr bwMode="auto">
                <a:xfrm>
                  <a:off x="7644197" y="2630462"/>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cxnSp>
              <p:nvCxnSpPr>
                <p:cNvPr id="67" name="直線コネクタ 107">
                  <a:extLst>
                    <a:ext uri="{FF2B5EF4-FFF2-40B4-BE49-F238E27FC236}">
                      <a16:creationId xmlns:a16="http://schemas.microsoft.com/office/drawing/2014/main" id="{A8CD307B-6CA7-4B0E-B317-8169A62900AE}"/>
                    </a:ext>
                  </a:extLst>
                </p:cNvPr>
                <p:cNvCxnSpPr>
                  <a:cxnSpLocks/>
                </p:cNvCxnSpPr>
                <p:nvPr/>
              </p:nvCxnSpPr>
              <p:spPr bwMode="auto">
                <a:xfrm>
                  <a:off x="7709805" y="2630360"/>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cxnSp>
              <p:nvCxnSpPr>
                <p:cNvPr id="68" name="直線コネクタ 108">
                  <a:extLst>
                    <a:ext uri="{FF2B5EF4-FFF2-40B4-BE49-F238E27FC236}">
                      <a16:creationId xmlns:a16="http://schemas.microsoft.com/office/drawing/2014/main" id="{D475E206-569F-4CD3-B7BD-A9D52FC6DB62}"/>
                    </a:ext>
                  </a:extLst>
                </p:cNvPr>
                <p:cNvCxnSpPr>
                  <a:cxnSpLocks/>
                </p:cNvCxnSpPr>
                <p:nvPr/>
              </p:nvCxnSpPr>
              <p:spPr bwMode="auto">
                <a:xfrm>
                  <a:off x="7776471" y="2630258"/>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grpSp>
          <p:grpSp>
            <p:nvGrpSpPr>
              <p:cNvPr id="62" name="グループ化 102">
                <a:extLst>
                  <a:ext uri="{FF2B5EF4-FFF2-40B4-BE49-F238E27FC236}">
                    <a16:creationId xmlns:a16="http://schemas.microsoft.com/office/drawing/2014/main" id="{4D3667DE-7F35-4121-A82B-31912744CCAD}"/>
                  </a:ext>
                </a:extLst>
              </p:cNvPr>
              <p:cNvGrpSpPr/>
              <p:nvPr/>
            </p:nvGrpSpPr>
            <p:grpSpPr>
              <a:xfrm rot="5400000">
                <a:off x="7495343" y="2778567"/>
                <a:ext cx="98257" cy="37785"/>
                <a:chOff x="7644197" y="2630258"/>
                <a:chExt cx="132274" cy="59715"/>
              </a:xfrm>
            </p:grpSpPr>
            <p:cxnSp>
              <p:nvCxnSpPr>
                <p:cNvPr id="63" name="直線コネクタ 103">
                  <a:extLst>
                    <a:ext uri="{FF2B5EF4-FFF2-40B4-BE49-F238E27FC236}">
                      <a16:creationId xmlns:a16="http://schemas.microsoft.com/office/drawing/2014/main" id="{54276D94-BDF3-41A0-B34D-FAE0B50FC1AC}"/>
                    </a:ext>
                  </a:extLst>
                </p:cNvPr>
                <p:cNvCxnSpPr>
                  <a:cxnSpLocks/>
                </p:cNvCxnSpPr>
                <p:nvPr/>
              </p:nvCxnSpPr>
              <p:spPr bwMode="auto">
                <a:xfrm>
                  <a:off x="7644197" y="2630462"/>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cxnSp>
              <p:nvCxnSpPr>
                <p:cNvPr id="64" name="直線コネクタ 104">
                  <a:extLst>
                    <a:ext uri="{FF2B5EF4-FFF2-40B4-BE49-F238E27FC236}">
                      <a16:creationId xmlns:a16="http://schemas.microsoft.com/office/drawing/2014/main" id="{9D89C2D6-E40F-41FB-979E-BA4E23828B51}"/>
                    </a:ext>
                  </a:extLst>
                </p:cNvPr>
                <p:cNvCxnSpPr>
                  <a:cxnSpLocks/>
                </p:cNvCxnSpPr>
                <p:nvPr/>
              </p:nvCxnSpPr>
              <p:spPr bwMode="auto">
                <a:xfrm>
                  <a:off x="7709805" y="2630360"/>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cxnSp>
              <p:nvCxnSpPr>
                <p:cNvPr id="65" name="直線コネクタ 105">
                  <a:extLst>
                    <a:ext uri="{FF2B5EF4-FFF2-40B4-BE49-F238E27FC236}">
                      <a16:creationId xmlns:a16="http://schemas.microsoft.com/office/drawing/2014/main" id="{5CE68C02-34B4-4839-84A2-48C5333713AF}"/>
                    </a:ext>
                  </a:extLst>
                </p:cNvPr>
                <p:cNvCxnSpPr>
                  <a:cxnSpLocks/>
                </p:cNvCxnSpPr>
                <p:nvPr/>
              </p:nvCxnSpPr>
              <p:spPr bwMode="auto">
                <a:xfrm>
                  <a:off x="7776471" y="2630258"/>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grpSp>
        </p:grpSp>
        <p:grpSp>
          <p:nvGrpSpPr>
            <p:cNvPr id="75" name="グループ化 115">
              <a:extLst>
                <a:ext uri="{FF2B5EF4-FFF2-40B4-BE49-F238E27FC236}">
                  <a16:creationId xmlns:a16="http://schemas.microsoft.com/office/drawing/2014/main" id="{0B27056A-F949-4878-9495-27F9F9AB1CF4}"/>
                </a:ext>
              </a:extLst>
            </p:cNvPr>
            <p:cNvGrpSpPr/>
            <p:nvPr/>
          </p:nvGrpSpPr>
          <p:grpSpPr>
            <a:xfrm>
              <a:off x="8714402" y="3657158"/>
              <a:ext cx="216000" cy="216000"/>
              <a:chOff x="7525579" y="2643987"/>
              <a:chExt cx="366860" cy="307410"/>
            </a:xfrm>
          </p:grpSpPr>
          <p:sp>
            <p:nvSpPr>
              <p:cNvPr id="76" name="四角形: 角を丸くする 116">
                <a:extLst>
                  <a:ext uri="{FF2B5EF4-FFF2-40B4-BE49-F238E27FC236}">
                    <a16:creationId xmlns:a16="http://schemas.microsoft.com/office/drawing/2014/main" id="{BB004BF9-2851-4A8F-B62A-73CF55C7A6AB}"/>
                  </a:ext>
                </a:extLst>
              </p:cNvPr>
              <p:cNvSpPr/>
              <p:nvPr/>
            </p:nvSpPr>
            <p:spPr>
              <a:xfrm>
                <a:off x="7566309" y="2690640"/>
                <a:ext cx="288097" cy="216024"/>
              </a:xfrm>
              <a:prstGeom prst="roundRect">
                <a:avLst/>
              </a:prstGeom>
              <a:solidFill>
                <a:schemeClr val="bg1"/>
              </a:solidFill>
              <a:ln w="19050">
                <a:solidFill>
                  <a:srgbClr val="FF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ctr"/>
                <a:r>
                  <a:rPr kumimoji="1" lang="en-US" altLang="ja-JP" sz="1200" b="1" dirty="0">
                    <a:solidFill>
                      <a:srgbClr val="FF0000"/>
                    </a:solidFill>
                    <a:latin typeface="+mj-lt"/>
                    <a:ea typeface="ＭＳ Ｐゴシック" pitchFamily="50" charset="-128"/>
                  </a:rPr>
                  <a:t>AI</a:t>
                </a:r>
                <a:endParaRPr kumimoji="1" lang="ja-JP" altLang="en-US" sz="1200" b="1" dirty="0">
                  <a:solidFill>
                    <a:srgbClr val="FF0000"/>
                  </a:solidFill>
                  <a:latin typeface="+mj-lt"/>
                  <a:ea typeface="ＭＳ Ｐゴシック" pitchFamily="50" charset="-128"/>
                </a:endParaRPr>
              </a:p>
            </p:txBody>
          </p:sp>
          <p:grpSp>
            <p:nvGrpSpPr>
              <p:cNvPr id="77" name="グループ化 117">
                <a:extLst>
                  <a:ext uri="{FF2B5EF4-FFF2-40B4-BE49-F238E27FC236}">
                    <a16:creationId xmlns:a16="http://schemas.microsoft.com/office/drawing/2014/main" id="{E157C6C3-5B56-48DA-A77A-B065B4D7385E}"/>
                  </a:ext>
                </a:extLst>
              </p:cNvPr>
              <p:cNvGrpSpPr/>
              <p:nvPr/>
            </p:nvGrpSpPr>
            <p:grpSpPr>
              <a:xfrm>
                <a:off x="7644197" y="2643987"/>
                <a:ext cx="132274" cy="44556"/>
                <a:chOff x="7644197" y="2630258"/>
                <a:chExt cx="132274" cy="59715"/>
              </a:xfrm>
            </p:grpSpPr>
            <p:cxnSp>
              <p:nvCxnSpPr>
                <p:cNvPr id="90" name="直線コネクタ 130">
                  <a:extLst>
                    <a:ext uri="{FF2B5EF4-FFF2-40B4-BE49-F238E27FC236}">
                      <a16:creationId xmlns:a16="http://schemas.microsoft.com/office/drawing/2014/main" id="{AA39F48A-FEA7-457F-9017-9897D610017A}"/>
                    </a:ext>
                  </a:extLst>
                </p:cNvPr>
                <p:cNvCxnSpPr>
                  <a:cxnSpLocks/>
                </p:cNvCxnSpPr>
                <p:nvPr/>
              </p:nvCxnSpPr>
              <p:spPr bwMode="auto">
                <a:xfrm>
                  <a:off x="7644197" y="2630462"/>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cxnSp>
              <p:nvCxnSpPr>
                <p:cNvPr id="91" name="直線コネクタ 131">
                  <a:extLst>
                    <a:ext uri="{FF2B5EF4-FFF2-40B4-BE49-F238E27FC236}">
                      <a16:creationId xmlns:a16="http://schemas.microsoft.com/office/drawing/2014/main" id="{7FB28B5A-5B83-4DD9-AF35-28BC99DDC4E9}"/>
                    </a:ext>
                  </a:extLst>
                </p:cNvPr>
                <p:cNvCxnSpPr>
                  <a:cxnSpLocks/>
                </p:cNvCxnSpPr>
                <p:nvPr/>
              </p:nvCxnSpPr>
              <p:spPr bwMode="auto">
                <a:xfrm>
                  <a:off x="7709805" y="2630360"/>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cxnSp>
              <p:nvCxnSpPr>
                <p:cNvPr id="92" name="直線コネクタ 132">
                  <a:extLst>
                    <a:ext uri="{FF2B5EF4-FFF2-40B4-BE49-F238E27FC236}">
                      <a16:creationId xmlns:a16="http://schemas.microsoft.com/office/drawing/2014/main" id="{60DFF2BC-8B86-4A3E-BAFB-E03B91AE577B}"/>
                    </a:ext>
                  </a:extLst>
                </p:cNvPr>
                <p:cNvCxnSpPr>
                  <a:cxnSpLocks/>
                </p:cNvCxnSpPr>
                <p:nvPr/>
              </p:nvCxnSpPr>
              <p:spPr bwMode="auto">
                <a:xfrm>
                  <a:off x="7776471" y="2630258"/>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grpSp>
          <p:grpSp>
            <p:nvGrpSpPr>
              <p:cNvPr id="78" name="グループ化 118">
                <a:extLst>
                  <a:ext uri="{FF2B5EF4-FFF2-40B4-BE49-F238E27FC236}">
                    <a16:creationId xmlns:a16="http://schemas.microsoft.com/office/drawing/2014/main" id="{7F064378-E113-4E5E-981E-57690000B562}"/>
                  </a:ext>
                </a:extLst>
              </p:cNvPr>
              <p:cNvGrpSpPr/>
              <p:nvPr/>
            </p:nvGrpSpPr>
            <p:grpSpPr>
              <a:xfrm>
                <a:off x="7644149" y="2906841"/>
                <a:ext cx="132274" cy="44556"/>
                <a:chOff x="7644197" y="2630258"/>
                <a:chExt cx="132274" cy="59715"/>
              </a:xfrm>
            </p:grpSpPr>
            <p:cxnSp>
              <p:nvCxnSpPr>
                <p:cNvPr id="87" name="直線コネクタ 127">
                  <a:extLst>
                    <a:ext uri="{FF2B5EF4-FFF2-40B4-BE49-F238E27FC236}">
                      <a16:creationId xmlns:a16="http://schemas.microsoft.com/office/drawing/2014/main" id="{AAE3AC43-F04E-4DE1-8628-CC604E27E3E6}"/>
                    </a:ext>
                  </a:extLst>
                </p:cNvPr>
                <p:cNvCxnSpPr>
                  <a:cxnSpLocks/>
                </p:cNvCxnSpPr>
                <p:nvPr/>
              </p:nvCxnSpPr>
              <p:spPr bwMode="auto">
                <a:xfrm>
                  <a:off x="7644197" y="2630462"/>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cxnSp>
              <p:nvCxnSpPr>
                <p:cNvPr id="88" name="直線コネクタ 128">
                  <a:extLst>
                    <a:ext uri="{FF2B5EF4-FFF2-40B4-BE49-F238E27FC236}">
                      <a16:creationId xmlns:a16="http://schemas.microsoft.com/office/drawing/2014/main" id="{4CC8CBBA-1335-4F6D-9930-CD016BC41D51}"/>
                    </a:ext>
                  </a:extLst>
                </p:cNvPr>
                <p:cNvCxnSpPr>
                  <a:cxnSpLocks/>
                </p:cNvCxnSpPr>
                <p:nvPr/>
              </p:nvCxnSpPr>
              <p:spPr bwMode="auto">
                <a:xfrm>
                  <a:off x="7709805" y="2630360"/>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cxnSp>
              <p:nvCxnSpPr>
                <p:cNvPr id="89" name="直線コネクタ 129">
                  <a:extLst>
                    <a:ext uri="{FF2B5EF4-FFF2-40B4-BE49-F238E27FC236}">
                      <a16:creationId xmlns:a16="http://schemas.microsoft.com/office/drawing/2014/main" id="{6F821904-96B8-4ABC-9308-D6FE392117D0}"/>
                    </a:ext>
                  </a:extLst>
                </p:cNvPr>
                <p:cNvCxnSpPr>
                  <a:cxnSpLocks/>
                </p:cNvCxnSpPr>
                <p:nvPr/>
              </p:nvCxnSpPr>
              <p:spPr bwMode="auto">
                <a:xfrm>
                  <a:off x="7776471" y="2630258"/>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grpSp>
          <p:grpSp>
            <p:nvGrpSpPr>
              <p:cNvPr id="79" name="グループ化 119">
                <a:extLst>
                  <a:ext uri="{FF2B5EF4-FFF2-40B4-BE49-F238E27FC236}">
                    <a16:creationId xmlns:a16="http://schemas.microsoft.com/office/drawing/2014/main" id="{97BF3E5C-3981-491D-8917-E6651AB5DBFB}"/>
                  </a:ext>
                </a:extLst>
              </p:cNvPr>
              <p:cNvGrpSpPr/>
              <p:nvPr/>
            </p:nvGrpSpPr>
            <p:grpSpPr>
              <a:xfrm rot="5400000">
                <a:off x="7824418" y="2778729"/>
                <a:ext cx="98257" cy="37785"/>
                <a:chOff x="7644197" y="2630258"/>
                <a:chExt cx="132274" cy="59715"/>
              </a:xfrm>
            </p:grpSpPr>
            <p:cxnSp>
              <p:nvCxnSpPr>
                <p:cNvPr id="84" name="直線コネクタ 124">
                  <a:extLst>
                    <a:ext uri="{FF2B5EF4-FFF2-40B4-BE49-F238E27FC236}">
                      <a16:creationId xmlns:a16="http://schemas.microsoft.com/office/drawing/2014/main" id="{2A375E24-5D28-429A-883B-99909CF303D4}"/>
                    </a:ext>
                  </a:extLst>
                </p:cNvPr>
                <p:cNvCxnSpPr>
                  <a:cxnSpLocks/>
                </p:cNvCxnSpPr>
                <p:nvPr/>
              </p:nvCxnSpPr>
              <p:spPr bwMode="auto">
                <a:xfrm>
                  <a:off x="7644197" y="2630462"/>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cxnSp>
              <p:nvCxnSpPr>
                <p:cNvPr id="85" name="直線コネクタ 125">
                  <a:extLst>
                    <a:ext uri="{FF2B5EF4-FFF2-40B4-BE49-F238E27FC236}">
                      <a16:creationId xmlns:a16="http://schemas.microsoft.com/office/drawing/2014/main" id="{672A379A-557E-4665-928A-3AE1301CFD37}"/>
                    </a:ext>
                  </a:extLst>
                </p:cNvPr>
                <p:cNvCxnSpPr>
                  <a:cxnSpLocks/>
                </p:cNvCxnSpPr>
                <p:nvPr/>
              </p:nvCxnSpPr>
              <p:spPr bwMode="auto">
                <a:xfrm>
                  <a:off x="7709805" y="2630360"/>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cxnSp>
              <p:nvCxnSpPr>
                <p:cNvPr id="86" name="直線コネクタ 126">
                  <a:extLst>
                    <a:ext uri="{FF2B5EF4-FFF2-40B4-BE49-F238E27FC236}">
                      <a16:creationId xmlns:a16="http://schemas.microsoft.com/office/drawing/2014/main" id="{6FB1BB2C-4569-45CD-87D1-B0E1A2BAE477}"/>
                    </a:ext>
                  </a:extLst>
                </p:cNvPr>
                <p:cNvCxnSpPr>
                  <a:cxnSpLocks/>
                </p:cNvCxnSpPr>
                <p:nvPr/>
              </p:nvCxnSpPr>
              <p:spPr bwMode="auto">
                <a:xfrm>
                  <a:off x="7776471" y="2630258"/>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grpSp>
          <p:grpSp>
            <p:nvGrpSpPr>
              <p:cNvPr id="80" name="グループ化 120">
                <a:extLst>
                  <a:ext uri="{FF2B5EF4-FFF2-40B4-BE49-F238E27FC236}">
                    <a16:creationId xmlns:a16="http://schemas.microsoft.com/office/drawing/2014/main" id="{CD95B634-A8E1-4AC6-B8E4-EA9089433BC6}"/>
                  </a:ext>
                </a:extLst>
              </p:cNvPr>
              <p:cNvGrpSpPr/>
              <p:nvPr/>
            </p:nvGrpSpPr>
            <p:grpSpPr>
              <a:xfrm rot="5400000">
                <a:off x="7495343" y="2778567"/>
                <a:ext cx="98257" cy="37785"/>
                <a:chOff x="7644197" y="2630258"/>
                <a:chExt cx="132274" cy="59715"/>
              </a:xfrm>
            </p:grpSpPr>
            <p:cxnSp>
              <p:nvCxnSpPr>
                <p:cNvPr id="81" name="直線コネクタ 121">
                  <a:extLst>
                    <a:ext uri="{FF2B5EF4-FFF2-40B4-BE49-F238E27FC236}">
                      <a16:creationId xmlns:a16="http://schemas.microsoft.com/office/drawing/2014/main" id="{08C1595E-AB58-4425-AC83-7DBE5DB3980B}"/>
                    </a:ext>
                  </a:extLst>
                </p:cNvPr>
                <p:cNvCxnSpPr>
                  <a:cxnSpLocks/>
                </p:cNvCxnSpPr>
                <p:nvPr/>
              </p:nvCxnSpPr>
              <p:spPr bwMode="auto">
                <a:xfrm>
                  <a:off x="7644197" y="2630462"/>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cxnSp>
              <p:nvCxnSpPr>
                <p:cNvPr id="82" name="直線コネクタ 122">
                  <a:extLst>
                    <a:ext uri="{FF2B5EF4-FFF2-40B4-BE49-F238E27FC236}">
                      <a16:creationId xmlns:a16="http://schemas.microsoft.com/office/drawing/2014/main" id="{8BB4D661-A869-40DC-AF9C-9E11F4D230BA}"/>
                    </a:ext>
                  </a:extLst>
                </p:cNvPr>
                <p:cNvCxnSpPr>
                  <a:cxnSpLocks/>
                </p:cNvCxnSpPr>
                <p:nvPr/>
              </p:nvCxnSpPr>
              <p:spPr bwMode="auto">
                <a:xfrm>
                  <a:off x="7709805" y="2630360"/>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cxnSp>
              <p:nvCxnSpPr>
                <p:cNvPr id="83" name="直線コネクタ 123">
                  <a:extLst>
                    <a:ext uri="{FF2B5EF4-FFF2-40B4-BE49-F238E27FC236}">
                      <a16:creationId xmlns:a16="http://schemas.microsoft.com/office/drawing/2014/main" id="{DCE316D3-FEB6-43EA-90F0-8E2DBDA35EB3}"/>
                    </a:ext>
                  </a:extLst>
                </p:cNvPr>
                <p:cNvCxnSpPr>
                  <a:cxnSpLocks/>
                </p:cNvCxnSpPr>
                <p:nvPr/>
              </p:nvCxnSpPr>
              <p:spPr bwMode="auto">
                <a:xfrm>
                  <a:off x="7776471" y="2630258"/>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grpSp>
        </p:grpSp>
        <p:sp>
          <p:nvSpPr>
            <p:cNvPr id="93" name="正方形/長方形 133">
              <a:extLst>
                <a:ext uri="{FF2B5EF4-FFF2-40B4-BE49-F238E27FC236}">
                  <a16:creationId xmlns:a16="http://schemas.microsoft.com/office/drawing/2014/main" id="{0D91497B-439B-4ED0-83A8-6879AA87B4EE}"/>
                </a:ext>
              </a:extLst>
            </p:cNvPr>
            <p:cNvSpPr/>
            <p:nvPr/>
          </p:nvSpPr>
          <p:spPr>
            <a:xfrm>
              <a:off x="6263644" y="3318286"/>
              <a:ext cx="2761906" cy="538008"/>
            </a:xfrm>
            <a:prstGeom prst="rect">
              <a:avLst/>
            </a:prstGeom>
            <a:noFill/>
            <a:ln w="9525">
              <a:solidFill>
                <a:srgbClr val="3366FF"/>
              </a:solidFill>
              <a:prstDash val="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ctr"/>
              <a:endParaRPr kumimoji="1" lang="ja-JP" altLang="en-US" sz="1200" dirty="0">
                <a:solidFill>
                  <a:srgbClr val="3366FF"/>
                </a:solidFill>
                <a:latin typeface="+mj-lt"/>
                <a:ea typeface="ＭＳ Ｐゴシック" pitchFamily="50" charset="-128"/>
              </a:endParaRPr>
            </a:p>
          </p:txBody>
        </p:sp>
        <p:sp>
          <p:nvSpPr>
            <p:cNvPr id="94" name="正方形/長方形 135">
              <a:extLst>
                <a:ext uri="{FF2B5EF4-FFF2-40B4-BE49-F238E27FC236}">
                  <a16:creationId xmlns:a16="http://schemas.microsoft.com/office/drawing/2014/main" id="{5F4D2316-296F-4C0C-A77B-082999747CA5}"/>
                </a:ext>
              </a:extLst>
            </p:cNvPr>
            <p:cNvSpPr/>
            <p:nvPr/>
          </p:nvSpPr>
          <p:spPr>
            <a:xfrm>
              <a:off x="6046783" y="1296638"/>
              <a:ext cx="810000" cy="360000"/>
            </a:xfrm>
            <a:prstGeom prst="rect">
              <a:avLst/>
            </a:prstGeom>
            <a:solidFill>
              <a:srgbClr val="3366FF">
                <a:alpha val="30196"/>
              </a:srgbClr>
            </a:solidFill>
            <a:ln w="19050">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ctr"/>
              <a:r>
                <a:rPr lang="en-US" altLang="ja-JP" sz="1200" b="1" dirty="0">
                  <a:solidFill>
                    <a:schemeClr val="tx1"/>
                  </a:solidFill>
                  <a:latin typeface="+mj-lt"/>
                  <a:ea typeface="ＭＳ Ｐゴシック" pitchFamily="50" charset="-128"/>
                </a:rPr>
                <a:t>Data </a:t>
              </a:r>
              <a:r>
                <a:rPr lang="en-US" altLang="zh-CN" sz="1200" b="1" dirty="0">
                  <a:solidFill>
                    <a:schemeClr val="tx1"/>
                  </a:solidFill>
                  <a:latin typeface="+mj-lt"/>
                  <a:ea typeface="ＭＳ Ｐゴシック" pitchFamily="50" charset="-128"/>
                </a:rPr>
                <a:t>Process</a:t>
              </a:r>
            </a:p>
            <a:p>
              <a:pPr algn="ctr" fontAlgn="ctr"/>
              <a:r>
                <a:rPr kumimoji="1" lang="en-US" altLang="ja-JP" sz="1200" b="1" dirty="0">
                  <a:solidFill>
                    <a:schemeClr val="tx1"/>
                  </a:solidFill>
                  <a:latin typeface="+mj-lt"/>
                  <a:ea typeface="ＭＳ Ｐゴシック" pitchFamily="50" charset="-128"/>
                </a:rPr>
                <a:t>Function</a:t>
              </a:r>
              <a:endParaRPr kumimoji="1" lang="ja-JP" altLang="en-US" sz="1200" b="1" dirty="0">
                <a:solidFill>
                  <a:schemeClr val="tx1"/>
                </a:solidFill>
                <a:latin typeface="+mj-lt"/>
                <a:ea typeface="ＭＳ Ｐゴシック" pitchFamily="50" charset="-128"/>
              </a:endParaRPr>
            </a:p>
          </p:txBody>
        </p:sp>
        <p:cxnSp>
          <p:nvCxnSpPr>
            <p:cNvPr id="95" name="Straight Arrow Connector 27">
              <a:extLst>
                <a:ext uri="{FF2B5EF4-FFF2-40B4-BE49-F238E27FC236}">
                  <a16:creationId xmlns:a16="http://schemas.microsoft.com/office/drawing/2014/main" id="{F7364832-F897-4CA3-A1E7-10AEEA91E4CE}"/>
                </a:ext>
              </a:extLst>
            </p:cNvPr>
            <p:cNvCxnSpPr>
              <a:cxnSpLocks/>
            </p:cNvCxnSpPr>
            <p:nvPr/>
          </p:nvCxnSpPr>
          <p:spPr bwMode="auto">
            <a:xfrm flipH="1" flipV="1">
              <a:off x="3063461" y="2574886"/>
              <a:ext cx="3955" cy="559461"/>
            </a:xfrm>
            <a:prstGeom prst="straightConnector1">
              <a:avLst/>
            </a:prstGeom>
            <a:gradFill rotWithShape="0">
              <a:gsLst>
                <a:gs pos="0">
                  <a:srgbClr val="FFFFFF"/>
                </a:gs>
                <a:gs pos="100000">
                  <a:srgbClr val="C8C8C8"/>
                </a:gs>
              </a:gsLst>
              <a:lin ang="5400000" scaled="1"/>
            </a:gradFill>
            <a:ln w="19050" cap="flat" cmpd="sng" algn="ctr">
              <a:solidFill>
                <a:srgbClr val="3366FF"/>
              </a:solidFill>
              <a:prstDash val="solid"/>
              <a:round/>
              <a:headEnd type="none" w="med" len="med"/>
              <a:tailEnd type="none" w="med" len="med"/>
            </a:ln>
            <a:effectLst/>
          </p:spPr>
        </p:cxnSp>
        <p:sp>
          <p:nvSpPr>
            <p:cNvPr id="96" name="正方形/長方形 9">
              <a:extLst>
                <a:ext uri="{FF2B5EF4-FFF2-40B4-BE49-F238E27FC236}">
                  <a16:creationId xmlns:a16="http://schemas.microsoft.com/office/drawing/2014/main" id="{8FE1A273-40B9-427C-9CB3-A9F4208064FB}"/>
                </a:ext>
              </a:extLst>
            </p:cNvPr>
            <p:cNvSpPr/>
            <p:nvPr/>
          </p:nvSpPr>
          <p:spPr>
            <a:xfrm>
              <a:off x="2284897" y="3124390"/>
              <a:ext cx="1535606" cy="656359"/>
            </a:xfrm>
            <a:prstGeom prst="rect">
              <a:avLst/>
            </a:prstGeom>
            <a:noFill/>
            <a:ln w="19050">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ctr"/>
              <a:endParaRPr kumimoji="1" lang="ja-JP" altLang="en-US" sz="1200" dirty="0">
                <a:solidFill>
                  <a:schemeClr val="tx1"/>
                </a:solidFill>
                <a:latin typeface="+mj-lt"/>
                <a:ea typeface="ＭＳ Ｐゴシック" pitchFamily="50" charset="-128"/>
              </a:endParaRPr>
            </a:p>
          </p:txBody>
        </p:sp>
        <p:grpSp>
          <p:nvGrpSpPr>
            <p:cNvPr id="97" name="グループ化 61">
              <a:extLst>
                <a:ext uri="{FF2B5EF4-FFF2-40B4-BE49-F238E27FC236}">
                  <a16:creationId xmlns:a16="http://schemas.microsoft.com/office/drawing/2014/main" id="{E396C09A-0326-4DEA-9C8D-229570E138DF}"/>
                </a:ext>
              </a:extLst>
            </p:cNvPr>
            <p:cNvGrpSpPr/>
            <p:nvPr/>
          </p:nvGrpSpPr>
          <p:grpSpPr>
            <a:xfrm>
              <a:off x="3674149" y="3657158"/>
              <a:ext cx="216000" cy="216000"/>
              <a:chOff x="7525579" y="2643987"/>
              <a:chExt cx="366860" cy="307410"/>
            </a:xfrm>
          </p:grpSpPr>
          <p:sp>
            <p:nvSpPr>
              <p:cNvPr id="98" name="四角形: 角を丸くする 62">
                <a:extLst>
                  <a:ext uri="{FF2B5EF4-FFF2-40B4-BE49-F238E27FC236}">
                    <a16:creationId xmlns:a16="http://schemas.microsoft.com/office/drawing/2014/main" id="{7BC50283-E01C-44F7-BADC-B1126F09C31A}"/>
                  </a:ext>
                </a:extLst>
              </p:cNvPr>
              <p:cNvSpPr/>
              <p:nvPr/>
            </p:nvSpPr>
            <p:spPr>
              <a:xfrm>
                <a:off x="7566309" y="2690640"/>
                <a:ext cx="288097" cy="216024"/>
              </a:xfrm>
              <a:prstGeom prst="roundRect">
                <a:avLst/>
              </a:prstGeom>
              <a:solidFill>
                <a:schemeClr val="bg1"/>
              </a:solidFill>
              <a:ln w="19050">
                <a:solidFill>
                  <a:srgbClr val="FF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ctr"/>
                <a:r>
                  <a:rPr kumimoji="1" lang="en-US" altLang="ja-JP" sz="1200" b="1" dirty="0">
                    <a:solidFill>
                      <a:srgbClr val="FF0000"/>
                    </a:solidFill>
                    <a:latin typeface="+mj-lt"/>
                    <a:ea typeface="ＭＳ Ｐゴシック" pitchFamily="50" charset="-128"/>
                  </a:rPr>
                  <a:t>AI</a:t>
                </a:r>
                <a:endParaRPr kumimoji="1" lang="ja-JP" altLang="en-US" sz="1200" b="1" dirty="0">
                  <a:solidFill>
                    <a:srgbClr val="FF0000"/>
                  </a:solidFill>
                  <a:latin typeface="+mj-lt"/>
                  <a:ea typeface="ＭＳ Ｐゴシック" pitchFamily="50" charset="-128"/>
                </a:endParaRPr>
              </a:p>
            </p:txBody>
          </p:sp>
          <p:grpSp>
            <p:nvGrpSpPr>
              <p:cNvPr id="99" name="グループ化 63">
                <a:extLst>
                  <a:ext uri="{FF2B5EF4-FFF2-40B4-BE49-F238E27FC236}">
                    <a16:creationId xmlns:a16="http://schemas.microsoft.com/office/drawing/2014/main" id="{FA2079C0-BDBF-4CB5-8CB8-47682077C53E}"/>
                  </a:ext>
                </a:extLst>
              </p:cNvPr>
              <p:cNvGrpSpPr/>
              <p:nvPr/>
            </p:nvGrpSpPr>
            <p:grpSpPr>
              <a:xfrm>
                <a:off x="7644197" y="2643987"/>
                <a:ext cx="132274" cy="44556"/>
                <a:chOff x="7644197" y="2630258"/>
                <a:chExt cx="132274" cy="59715"/>
              </a:xfrm>
            </p:grpSpPr>
            <p:cxnSp>
              <p:nvCxnSpPr>
                <p:cNvPr id="112" name="直線コネクタ 76">
                  <a:extLst>
                    <a:ext uri="{FF2B5EF4-FFF2-40B4-BE49-F238E27FC236}">
                      <a16:creationId xmlns:a16="http://schemas.microsoft.com/office/drawing/2014/main" id="{A50DB008-6055-4380-A8EB-FA896EDF62BC}"/>
                    </a:ext>
                  </a:extLst>
                </p:cNvPr>
                <p:cNvCxnSpPr>
                  <a:cxnSpLocks/>
                </p:cNvCxnSpPr>
                <p:nvPr/>
              </p:nvCxnSpPr>
              <p:spPr bwMode="auto">
                <a:xfrm>
                  <a:off x="7644197" y="2630462"/>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cxnSp>
              <p:nvCxnSpPr>
                <p:cNvPr id="113" name="直線コネクタ 77">
                  <a:extLst>
                    <a:ext uri="{FF2B5EF4-FFF2-40B4-BE49-F238E27FC236}">
                      <a16:creationId xmlns:a16="http://schemas.microsoft.com/office/drawing/2014/main" id="{A0E36E22-7242-4033-B537-D55F1AEFF607}"/>
                    </a:ext>
                  </a:extLst>
                </p:cNvPr>
                <p:cNvCxnSpPr>
                  <a:cxnSpLocks/>
                </p:cNvCxnSpPr>
                <p:nvPr/>
              </p:nvCxnSpPr>
              <p:spPr bwMode="auto">
                <a:xfrm>
                  <a:off x="7709805" y="2630360"/>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cxnSp>
              <p:nvCxnSpPr>
                <p:cNvPr id="114" name="直線コネクタ 78">
                  <a:extLst>
                    <a:ext uri="{FF2B5EF4-FFF2-40B4-BE49-F238E27FC236}">
                      <a16:creationId xmlns:a16="http://schemas.microsoft.com/office/drawing/2014/main" id="{0B23B827-1243-4DAE-A1F8-275228B2BB63}"/>
                    </a:ext>
                  </a:extLst>
                </p:cNvPr>
                <p:cNvCxnSpPr>
                  <a:cxnSpLocks/>
                </p:cNvCxnSpPr>
                <p:nvPr/>
              </p:nvCxnSpPr>
              <p:spPr bwMode="auto">
                <a:xfrm>
                  <a:off x="7776471" y="2630258"/>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grpSp>
          <p:grpSp>
            <p:nvGrpSpPr>
              <p:cNvPr id="100" name="グループ化 64">
                <a:extLst>
                  <a:ext uri="{FF2B5EF4-FFF2-40B4-BE49-F238E27FC236}">
                    <a16:creationId xmlns:a16="http://schemas.microsoft.com/office/drawing/2014/main" id="{D2CAFFAB-7C4A-4D82-A33B-B41BFA93E2B1}"/>
                  </a:ext>
                </a:extLst>
              </p:cNvPr>
              <p:cNvGrpSpPr/>
              <p:nvPr/>
            </p:nvGrpSpPr>
            <p:grpSpPr>
              <a:xfrm>
                <a:off x="7644149" y="2906841"/>
                <a:ext cx="132274" cy="44556"/>
                <a:chOff x="7644197" y="2630258"/>
                <a:chExt cx="132274" cy="59715"/>
              </a:xfrm>
            </p:grpSpPr>
            <p:cxnSp>
              <p:nvCxnSpPr>
                <p:cNvPr id="109" name="直線コネクタ 73">
                  <a:extLst>
                    <a:ext uri="{FF2B5EF4-FFF2-40B4-BE49-F238E27FC236}">
                      <a16:creationId xmlns:a16="http://schemas.microsoft.com/office/drawing/2014/main" id="{E9470097-9FB6-43EA-8C99-D12C2997A864}"/>
                    </a:ext>
                  </a:extLst>
                </p:cNvPr>
                <p:cNvCxnSpPr>
                  <a:cxnSpLocks/>
                </p:cNvCxnSpPr>
                <p:nvPr/>
              </p:nvCxnSpPr>
              <p:spPr bwMode="auto">
                <a:xfrm>
                  <a:off x="7644197" y="2630462"/>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cxnSp>
              <p:nvCxnSpPr>
                <p:cNvPr id="110" name="直線コネクタ 74">
                  <a:extLst>
                    <a:ext uri="{FF2B5EF4-FFF2-40B4-BE49-F238E27FC236}">
                      <a16:creationId xmlns:a16="http://schemas.microsoft.com/office/drawing/2014/main" id="{4F48F81E-0560-4A09-9CA9-1FAC119ED62A}"/>
                    </a:ext>
                  </a:extLst>
                </p:cNvPr>
                <p:cNvCxnSpPr>
                  <a:cxnSpLocks/>
                </p:cNvCxnSpPr>
                <p:nvPr/>
              </p:nvCxnSpPr>
              <p:spPr bwMode="auto">
                <a:xfrm>
                  <a:off x="7709805" y="2630360"/>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cxnSp>
              <p:nvCxnSpPr>
                <p:cNvPr id="111" name="直線コネクタ 75">
                  <a:extLst>
                    <a:ext uri="{FF2B5EF4-FFF2-40B4-BE49-F238E27FC236}">
                      <a16:creationId xmlns:a16="http://schemas.microsoft.com/office/drawing/2014/main" id="{69D720A6-6462-4578-8235-3E7E53C130D0}"/>
                    </a:ext>
                  </a:extLst>
                </p:cNvPr>
                <p:cNvCxnSpPr>
                  <a:cxnSpLocks/>
                </p:cNvCxnSpPr>
                <p:nvPr/>
              </p:nvCxnSpPr>
              <p:spPr bwMode="auto">
                <a:xfrm>
                  <a:off x="7776471" y="2630258"/>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grpSp>
          <p:grpSp>
            <p:nvGrpSpPr>
              <p:cNvPr id="101" name="グループ化 65">
                <a:extLst>
                  <a:ext uri="{FF2B5EF4-FFF2-40B4-BE49-F238E27FC236}">
                    <a16:creationId xmlns:a16="http://schemas.microsoft.com/office/drawing/2014/main" id="{A048D6AA-C7DE-4FB6-98D6-4F51D598416E}"/>
                  </a:ext>
                </a:extLst>
              </p:cNvPr>
              <p:cNvGrpSpPr/>
              <p:nvPr/>
            </p:nvGrpSpPr>
            <p:grpSpPr>
              <a:xfrm rot="5400000">
                <a:off x="7824418" y="2778729"/>
                <a:ext cx="98257" cy="37785"/>
                <a:chOff x="7644197" y="2630258"/>
                <a:chExt cx="132274" cy="59715"/>
              </a:xfrm>
            </p:grpSpPr>
            <p:cxnSp>
              <p:nvCxnSpPr>
                <p:cNvPr id="106" name="直線コネクタ 70">
                  <a:extLst>
                    <a:ext uri="{FF2B5EF4-FFF2-40B4-BE49-F238E27FC236}">
                      <a16:creationId xmlns:a16="http://schemas.microsoft.com/office/drawing/2014/main" id="{B02013ED-CF63-4D5C-8248-A34493BF5979}"/>
                    </a:ext>
                  </a:extLst>
                </p:cNvPr>
                <p:cNvCxnSpPr>
                  <a:cxnSpLocks/>
                </p:cNvCxnSpPr>
                <p:nvPr/>
              </p:nvCxnSpPr>
              <p:spPr bwMode="auto">
                <a:xfrm>
                  <a:off x="7644197" y="2630462"/>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cxnSp>
              <p:nvCxnSpPr>
                <p:cNvPr id="107" name="直線コネクタ 71">
                  <a:extLst>
                    <a:ext uri="{FF2B5EF4-FFF2-40B4-BE49-F238E27FC236}">
                      <a16:creationId xmlns:a16="http://schemas.microsoft.com/office/drawing/2014/main" id="{14F8D1CA-24AF-45CD-82A8-E4060E6F1410}"/>
                    </a:ext>
                  </a:extLst>
                </p:cNvPr>
                <p:cNvCxnSpPr>
                  <a:cxnSpLocks/>
                </p:cNvCxnSpPr>
                <p:nvPr/>
              </p:nvCxnSpPr>
              <p:spPr bwMode="auto">
                <a:xfrm>
                  <a:off x="7709805" y="2630360"/>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cxnSp>
              <p:nvCxnSpPr>
                <p:cNvPr id="108" name="直線コネクタ 72">
                  <a:extLst>
                    <a:ext uri="{FF2B5EF4-FFF2-40B4-BE49-F238E27FC236}">
                      <a16:creationId xmlns:a16="http://schemas.microsoft.com/office/drawing/2014/main" id="{F3A93FB4-258A-4C4E-BC40-DC4CA9392B8A}"/>
                    </a:ext>
                  </a:extLst>
                </p:cNvPr>
                <p:cNvCxnSpPr>
                  <a:cxnSpLocks/>
                </p:cNvCxnSpPr>
                <p:nvPr/>
              </p:nvCxnSpPr>
              <p:spPr bwMode="auto">
                <a:xfrm>
                  <a:off x="7776471" y="2630258"/>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grpSp>
          <p:grpSp>
            <p:nvGrpSpPr>
              <p:cNvPr id="102" name="グループ化 66">
                <a:extLst>
                  <a:ext uri="{FF2B5EF4-FFF2-40B4-BE49-F238E27FC236}">
                    <a16:creationId xmlns:a16="http://schemas.microsoft.com/office/drawing/2014/main" id="{60C25E3B-1A85-425D-804A-E1826E470AAE}"/>
                  </a:ext>
                </a:extLst>
              </p:cNvPr>
              <p:cNvGrpSpPr/>
              <p:nvPr/>
            </p:nvGrpSpPr>
            <p:grpSpPr>
              <a:xfrm rot="5400000">
                <a:off x="7495343" y="2778567"/>
                <a:ext cx="98257" cy="37785"/>
                <a:chOff x="7644197" y="2630258"/>
                <a:chExt cx="132274" cy="59715"/>
              </a:xfrm>
            </p:grpSpPr>
            <p:cxnSp>
              <p:nvCxnSpPr>
                <p:cNvPr id="103" name="直線コネクタ 67">
                  <a:extLst>
                    <a:ext uri="{FF2B5EF4-FFF2-40B4-BE49-F238E27FC236}">
                      <a16:creationId xmlns:a16="http://schemas.microsoft.com/office/drawing/2014/main" id="{1AE57FE0-3CFC-42D8-95C6-780E1E616135}"/>
                    </a:ext>
                  </a:extLst>
                </p:cNvPr>
                <p:cNvCxnSpPr>
                  <a:cxnSpLocks/>
                </p:cNvCxnSpPr>
                <p:nvPr/>
              </p:nvCxnSpPr>
              <p:spPr bwMode="auto">
                <a:xfrm>
                  <a:off x="7644197" y="2630462"/>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cxnSp>
              <p:nvCxnSpPr>
                <p:cNvPr id="104" name="直線コネクタ 68">
                  <a:extLst>
                    <a:ext uri="{FF2B5EF4-FFF2-40B4-BE49-F238E27FC236}">
                      <a16:creationId xmlns:a16="http://schemas.microsoft.com/office/drawing/2014/main" id="{CBA30A61-0CC8-489D-BC94-1465BFCAC6E1}"/>
                    </a:ext>
                  </a:extLst>
                </p:cNvPr>
                <p:cNvCxnSpPr>
                  <a:cxnSpLocks/>
                </p:cNvCxnSpPr>
                <p:nvPr/>
              </p:nvCxnSpPr>
              <p:spPr bwMode="auto">
                <a:xfrm>
                  <a:off x="7709805" y="2630360"/>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cxnSp>
              <p:nvCxnSpPr>
                <p:cNvPr id="105" name="直線コネクタ 69">
                  <a:extLst>
                    <a:ext uri="{FF2B5EF4-FFF2-40B4-BE49-F238E27FC236}">
                      <a16:creationId xmlns:a16="http://schemas.microsoft.com/office/drawing/2014/main" id="{F914BA24-9730-42EB-9884-B2BE21F160B8}"/>
                    </a:ext>
                  </a:extLst>
                </p:cNvPr>
                <p:cNvCxnSpPr>
                  <a:cxnSpLocks/>
                </p:cNvCxnSpPr>
                <p:nvPr/>
              </p:nvCxnSpPr>
              <p:spPr bwMode="auto">
                <a:xfrm>
                  <a:off x="7776471" y="2630258"/>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grpSp>
        </p:grpSp>
        <p:sp>
          <p:nvSpPr>
            <p:cNvPr id="115" name="テキスト ボックス 140">
              <a:extLst>
                <a:ext uri="{FF2B5EF4-FFF2-40B4-BE49-F238E27FC236}">
                  <a16:creationId xmlns:a16="http://schemas.microsoft.com/office/drawing/2014/main" id="{B520EFC6-71DF-46D2-AF98-759303054DBD}"/>
                </a:ext>
              </a:extLst>
            </p:cNvPr>
            <p:cNvSpPr txBox="1"/>
            <p:nvPr/>
          </p:nvSpPr>
          <p:spPr>
            <a:xfrm>
              <a:off x="1995782" y="1502393"/>
              <a:ext cx="1673856" cy="276999"/>
            </a:xfrm>
            <a:prstGeom prst="rect">
              <a:avLst/>
            </a:prstGeom>
            <a:noFill/>
          </p:spPr>
          <p:txBody>
            <a:bodyPr wrap="none" rtlCol="0">
              <a:spAutoFit/>
            </a:bodyPr>
            <a:lstStyle/>
            <a:p>
              <a:pPr algn="ctr"/>
              <a:r>
                <a:rPr kumimoji="1" lang="en-US" altLang="ja-JP" sz="1200" b="1" dirty="0">
                  <a:latin typeface="+mj-lt"/>
                </a:rPr>
                <a:t>RAN(e.g. Sensing entity )</a:t>
              </a:r>
              <a:endParaRPr kumimoji="1" lang="ja-JP" altLang="en-US" sz="1200" b="1" dirty="0">
                <a:latin typeface="+mj-lt"/>
              </a:endParaRPr>
            </a:p>
          </p:txBody>
        </p:sp>
        <p:sp>
          <p:nvSpPr>
            <p:cNvPr id="116" name="テキスト ボックス 139">
              <a:extLst>
                <a:ext uri="{FF2B5EF4-FFF2-40B4-BE49-F238E27FC236}">
                  <a16:creationId xmlns:a16="http://schemas.microsoft.com/office/drawing/2014/main" id="{EC54980C-4081-416E-8F43-E10671E777B4}"/>
                </a:ext>
              </a:extLst>
            </p:cNvPr>
            <p:cNvSpPr txBox="1"/>
            <p:nvPr/>
          </p:nvSpPr>
          <p:spPr>
            <a:xfrm>
              <a:off x="2848972" y="3526985"/>
              <a:ext cx="378620" cy="279367"/>
            </a:xfrm>
            <a:prstGeom prst="rect">
              <a:avLst/>
            </a:prstGeom>
            <a:noFill/>
          </p:spPr>
          <p:txBody>
            <a:bodyPr wrap="square" rtlCol="0">
              <a:spAutoFit/>
            </a:bodyPr>
            <a:lstStyle/>
            <a:p>
              <a:pPr algn="ctr"/>
              <a:r>
                <a:rPr kumimoji="1" lang="en-US" altLang="ja-JP" sz="1200" b="1" dirty="0">
                  <a:latin typeface="+mj-lt"/>
                </a:rPr>
                <a:t>UE </a:t>
              </a:r>
              <a:endParaRPr kumimoji="1" lang="ja-JP" altLang="en-US" sz="1200" b="1" dirty="0">
                <a:latin typeface="+mj-lt"/>
              </a:endParaRPr>
            </a:p>
          </p:txBody>
        </p:sp>
        <p:sp>
          <p:nvSpPr>
            <p:cNvPr id="117" name="フリーフォーム: 図形 17">
              <a:extLst>
                <a:ext uri="{FF2B5EF4-FFF2-40B4-BE49-F238E27FC236}">
                  <a16:creationId xmlns:a16="http://schemas.microsoft.com/office/drawing/2014/main" id="{E41A11FD-D428-45C0-A581-7E7E936B6F9C}"/>
                </a:ext>
              </a:extLst>
            </p:cNvPr>
            <p:cNvSpPr/>
            <p:nvPr/>
          </p:nvSpPr>
          <p:spPr>
            <a:xfrm>
              <a:off x="6298167" y="2204737"/>
              <a:ext cx="130263" cy="60717"/>
            </a:xfrm>
            <a:custGeom>
              <a:avLst/>
              <a:gdLst>
                <a:gd name="connsiteX0" fmla="*/ 0 w 318911"/>
                <a:gd name="connsiteY0" fmla="*/ 204998 h 207820"/>
                <a:gd name="connsiteX1" fmla="*/ 112889 w 318911"/>
                <a:gd name="connsiteY1" fmla="*/ 21553 h 207820"/>
                <a:gd name="connsiteX2" fmla="*/ 220133 w 318911"/>
                <a:gd name="connsiteY2" fmla="*/ 24375 h 207820"/>
                <a:gd name="connsiteX3" fmla="*/ 318911 w 318911"/>
                <a:gd name="connsiteY3" fmla="*/ 207820 h 207820"/>
              </a:gdLst>
              <a:ahLst/>
              <a:cxnLst>
                <a:cxn ang="0">
                  <a:pos x="connsiteX0" y="connsiteY0"/>
                </a:cxn>
                <a:cxn ang="0">
                  <a:pos x="connsiteX1" y="connsiteY1"/>
                </a:cxn>
                <a:cxn ang="0">
                  <a:pos x="connsiteX2" y="connsiteY2"/>
                </a:cxn>
                <a:cxn ang="0">
                  <a:pos x="connsiteX3" y="connsiteY3"/>
                </a:cxn>
              </a:cxnLst>
              <a:rect l="l" t="t" r="r" b="b"/>
              <a:pathLst>
                <a:path w="318911" h="207820">
                  <a:moveTo>
                    <a:pt x="0" y="204998"/>
                  </a:moveTo>
                  <a:cubicBezTo>
                    <a:pt x="38100" y="128327"/>
                    <a:pt x="76200" y="51657"/>
                    <a:pt x="112889" y="21553"/>
                  </a:cubicBezTo>
                  <a:cubicBezTo>
                    <a:pt x="149578" y="-8551"/>
                    <a:pt x="185796" y="-6669"/>
                    <a:pt x="220133" y="24375"/>
                  </a:cubicBezTo>
                  <a:cubicBezTo>
                    <a:pt x="254470" y="55419"/>
                    <a:pt x="286690" y="131619"/>
                    <a:pt x="318911" y="207820"/>
                  </a:cubicBezTo>
                </a:path>
              </a:pathLst>
            </a:custGeom>
            <a:noFill/>
            <a:ln w="28575" cap="flat" cmpd="sng" algn="ctr">
              <a:solidFill>
                <a:srgbClr val="00B05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ctr" latinLnBrk="0" hangingPunct="1">
                <a:lnSpc>
                  <a:spcPct val="100000"/>
                </a:lnSpc>
                <a:spcBef>
                  <a:spcPct val="0"/>
                </a:spcBef>
                <a:spcAft>
                  <a:spcPct val="0"/>
                </a:spcAft>
                <a:buClrTx/>
                <a:buSzTx/>
                <a:buFontTx/>
                <a:buNone/>
                <a:tabLst/>
              </a:pPr>
              <a:endParaRPr kumimoji="1" lang="ja-JP" altLang="en-US" sz="1200" b="0" i="0" u="none" strike="noStrike" cap="none" normalizeH="0" baseline="0">
                <a:ln>
                  <a:noFill/>
                </a:ln>
                <a:solidFill>
                  <a:srgbClr val="000000"/>
                </a:solidFill>
                <a:effectLst/>
                <a:latin typeface="ＭＳ Ｐゴシック" pitchFamily="50" charset="-128"/>
                <a:ea typeface="ＭＳ Ｐゴシック" pitchFamily="50" charset="-128"/>
              </a:endParaRPr>
            </a:p>
          </p:txBody>
        </p:sp>
        <p:cxnSp>
          <p:nvCxnSpPr>
            <p:cNvPr id="118" name="Straight Arrow Connector 27">
              <a:extLst>
                <a:ext uri="{FF2B5EF4-FFF2-40B4-BE49-F238E27FC236}">
                  <a16:creationId xmlns:a16="http://schemas.microsoft.com/office/drawing/2014/main" id="{A5EBA8BC-5D2C-49B8-9905-38DF6D37513A}"/>
                </a:ext>
              </a:extLst>
            </p:cNvPr>
            <p:cNvCxnSpPr>
              <a:cxnSpLocks/>
            </p:cNvCxnSpPr>
            <p:nvPr/>
          </p:nvCxnSpPr>
          <p:spPr bwMode="auto">
            <a:xfrm>
              <a:off x="6624067" y="1652916"/>
              <a:ext cx="0" cy="605726"/>
            </a:xfrm>
            <a:prstGeom prst="straightConnector1">
              <a:avLst/>
            </a:prstGeom>
            <a:gradFill rotWithShape="0">
              <a:gsLst>
                <a:gs pos="0">
                  <a:srgbClr val="FFFFFF"/>
                </a:gs>
                <a:gs pos="100000">
                  <a:srgbClr val="C8C8C8"/>
                </a:gs>
              </a:gsLst>
              <a:lin ang="5400000" scaled="1"/>
            </a:gradFill>
            <a:ln w="19050" cap="flat" cmpd="sng" algn="ctr">
              <a:solidFill>
                <a:srgbClr val="00B050"/>
              </a:solidFill>
              <a:prstDash val="solid"/>
              <a:round/>
              <a:headEnd type="none" w="med" len="med"/>
              <a:tailEnd type="none" w="med" len="med"/>
            </a:ln>
            <a:effectLst/>
          </p:spPr>
        </p:cxnSp>
        <p:cxnSp>
          <p:nvCxnSpPr>
            <p:cNvPr id="119" name="Straight Arrow Connector 27">
              <a:extLst>
                <a:ext uri="{FF2B5EF4-FFF2-40B4-BE49-F238E27FC236}">
                  <a16:creationId xmlns:a16="http://schemas.microsoft.com/office/drawing/2014/main" id="{A891084B-3CD9-4786-A4BF-74647C247188}"/>
                </a:ext>
              </a:extLst>
            </p:cNvPr>
            <p:cNvCxnSpPr>
              <a:cxnSpLocks/>
            </p:cNvCxnSpPr>
            <p:nvPr/>
          </p:nvCxnSpPr>
          <p:spPr bwMode="auto">
            <a:xfrm>
              <a:off x="6364200" y="1653191"/>
              <a:ext cx="0" cy="878890"/>
            </a:xfrm>
            <a:prstGeom prst="straightConnector1">
              <a:avLst/>
            </a:prstGeom>
            <a:gradFill rotWithShape="0">
              <a:gsLst>
                <a:gs pos="0">
                  <a:srgbClr val="FFFFFF"/>
                </a:gs>
                <a:gs pos="100000">
                  <a:srgbClr val="C8C8C8"/>
                </a:gs>
              </a:gsLst>
              <a:lin ang="5400000" scaled="1"/>
            </a:gradFill>
            <a:ln w="19050" cap="flat" cmpd="sng" algn="ctr">
              <a:solidFill>
                <a:srgbClr val="3366FF"/>
              </a:solidFill>
              <a:prstDash val="solid"/>
              <a:round/>
              <a:headEnd type="none" w="med" len="med"/>
              <a:tailEnd type="none" w="med" len="med"/>
            </a:ln>
            <a:effectLst/>
          </p:spPr>
        </p:cxnSp>
        <p:cxnSp>
          <p:nvCxnSpPr>
            <p:cNvPr id="120" name="Straight Arrow Connector 27">
              <a:extLst>
                <a:ext uri="{FF2B5EF4-FFF2-40B4-BE49-F238E27FC236}">
                  <a16:creationId xmlns:a16="http://schemas.microsoft.com/office/drawing/2014/main" id="{E4839691-DD18-4AB6-815E-37C11260DF06}"/>
                </a:ext>
              </a:extLst>
            </p:cNvPr>
            <p:cNvCxnSpPr>
              <a:cxnSpLocks/>
            </p:cNvCxnSpPr>
            <p:nvPr/>
          </p:nvCxnSpPr>
          <p:spPr bwMode="auto">
            <a:xfrm flipH="1">
              <a:off x="7630978" y="2265161"/>
              <a:ext cx="1447507" cy="0"/>
            </a:xfrm>
            <a:prstGeom prst="straightConnector1">
              <a:avLst/>
            </a:prstGeom>
            <a:gradFill rotWithShape="0">
              <a:gsLst>
                <a:gs pos="0">
                  <a:srgbClr val="FFFFFF"/>
                </a:gs>
                <a:gs pos="100000">
                  <a:srgbClr val="C8C8C8"/>
                </a:gs>
              </a:gsLst>
              <a:lin ang="5400000" scaled="1"/>
            </a:gradFill>
            <a:ln w="28575" cap="flat" cmpd="sng" algn="ctr">
              <a:solidFill>
                <a:srgbClr val="00B050"/>
              </a:solidFill>
              <a:prstDash val="solid"/>
              <a:round/>
              <a:headEnd type="none" w="med" len="med"/>
              <a:tailEnd type="none" w="med" len="med"/>
            </a:ln>
            <a:effectLst/>
          </p:spPr>
        </p:cxnSp>
        <p:sp>
          <p:nvSpPr>
            <p:cNvPr id="121" name="正方形/長方形 5">
              <a:extLst>
                <a:ext uri="{FF2B5EF4-FFF2-40B4-BE49-F238E27FC236}">
                  <a16:creationId xmlns:a16="http://schemas.microsoft.com/office/drawing/2014/main" id="{CA166122-E18D-44EF-B7D8-AAD4579FF837}"/>
                </a:ext>
              </a:extLst>
            </p:cNvPr>
            <p:cNvSpPr/>
            <p:nvPr/>
          </p:nvSpPr>
          <p:spPr>
            <a:xfrm>
              <a:off x="4085326" y="3411624"/>
              <a:ext cx="810000" cy="360000"/>
            </a:xfrm>
            <a:prstGeom prst="rect">
              <a:avLst/>
            </a:prstGeom>
            <a:noFill/>
            <a:ln w="19050">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ctr"/>
              <a:r>
                <a:rPr lang="en-US" altLang="ja-JP" sz="1200" b="1" dirty="0">
                  <a:solidFill>
                    <a:schemeClr val="tx1"/>
                  </a:solidFill>
                  <a:latin typeface="+mj-lt"/>
                  <a:ea typeface="ＭＳ Ｐゴシック" pitchFamily="50" charset="-128"/>
                </a:rPr>
                <a:t>CP </a:t>
              </a:r>
              <a:r>
                <a:rPr kumimoji="1" lang="en-US" altLang="ja-JP" sz="1200" b="1" dirty="0">
                  <a:solidFill>
                    <a:schemeClr val="tx1"/>
                  </a:solidFill>
                  <a:latin typeface="+mj-lt"/>
                  <a:ea typeface="ＭＳ Ｐゴシック" pitchFamily="50" charset="-128"/>
                </a:rPr>
                <a:t>Function</a:t>
              </a:r>
              <a:endParaRPr kumimoji="1" lang="ja-JP" altLang="en-US" sz="1200" b="1" dirty="0">
                <a:solidFill>
                  <a:schemeClr val="tx1"/>
                </a:solidFill>
                <a:latin typeface="+mj-lt"/>
                <a:ea typeface="ＭＳ Ｐゴシック" pitchFamily="50" charset="-128"/>
              </a:endParaRPr>
            </a:p>
          </p:txBody>
        </p:sp>
        <p:grpSp>
          <p:nvGrpSpPr>
            <p:cNvPr id="122" name="グループ化 43">
              <a:extLst>
                <a:ext uri="{FF2B5EF4-FFF2-40B4-BE49-F238E27FC236}">
                  <a16:creationId xmlns:a16="http://schemas.microsoft.com/office/drawing/2014/main" id="{30E6EFE3-6EBE-4C98-B39A-6A7DA1155845}"/>
                </a:ext>
              </a:extLst>
            </p:cNvPr>
            <p:cNvGrpSpPr/>
            <p:nvPr/>
          </p:nvGrpSpPr>
          <p:grpSpPr>
            <a:xfrm>
              <a:off x="4733719" y="3657158"/>
              <a:ext cx="216000" cy="216000"/>
              <a:chOff x="7525579" y="2643987"/>
              <a:chExt cx="366860" cy="307410"/>
            </a:xfrm>
          </p:grpSpPr>
          <p:sp>
            <p:nvSpPr>
              <p:cNvPr id="123" name="四角形: 角を丸くする 44">
                <a:extLst>
                  <a:ext uri="{FF2B5EF4-FFF2-40B4-BE49-F238E27FC236}">
                    <a16:creationId xmlns:a16="http://schemas.microsoft.com/office/drawing/2014/main" id="{ACE03AC9-9FA2-4768-93D3-C76746742B27}"/>
                  </a:ext>
                </a:extLst>
              </p:cNvPr>
              <p:cNvSpPr/>
              <p:nvPr/>
            </p:nvSpPr>
            <p:spPr>
              <a:xfrm>
                <a:off x="7566309" y="2690640"/>
                <a:ext cx="288097" cy="216024"/>
              </a:xfrm>
              <a:prstGeom prst="roundRect">
                <a:avLst/>
              </a:prstGeom>
              <a:solidFill>
                <a:schemeClr val="bg1"/>
              </a:solidFill>
              <a:ln w="19050">
                <a:solidFill>
                  <a:srgbClr val="FF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ctr"/>
                <a:r>
                  <a:rPr kumimoji="1" lang="en-US" altLang="ja-JP" sz="1200" b="1" dirty="0">
                    <a:solidFill>
                      <a:srgbClr val="FF0000"/>
                    </a:solidFill>
                    <a:latin typeface="+mj-lt"/>
                    <a:ea typeface="ＭＳ Ｐゴシック" pitchFamily="50" charset="-128"/>
                  </a:rPr>
                  <a:t>AI</a:t>
                </a:r>
                <a:endParaRPr kumimoji="1" lang="ja-JP" altLang="en-US" sz="1200" b="1" dirty="0">
                  <a:solidFill>
                    <a:srgbClr val="FF0000"/>
                  </a:solidFill>
                  <a:latin typeface="+mj-lt"/>
                  <a:ea typeface="ＭＳ Ｐゴシック" pitchFamily="50" charset="-128"/>
                </a:endParaRPr>
              </a:p>
            </p:txBody>
          </p:sp>
          <p:grpSp>
            <p:nvGrpSpPr>
              <p:cNvPr id="124" name="グループ化 45">
                <a:extLst>
                  <a:ext uri="{FF2B5EF4-FFF2-40B4-BE49-F238E27FC236}">
                    <a16:creationId xmlns:a16="http://schemas.microsoft.com/office/drawing/2014/main" id="{AAF18963-D968-4133-A60F-3CB28F6B2D28}"/>
                  </a:ext>
                </a:extLst>
              </p:cNvPr>
              <p:cNvGrpSpPr/>
              <p:nvPr/>
            </p:nvGrpSpPr>
            <p:grpSpPr>
              <a:xfrm>
                <a:off x="7644197" y="2643987"/>
                <a:ext cx="132274" cy="44556"/>
                <a:chOff x="7644197" y="2630258"/>
                <a:chExt cx="132274" cy="59715"/>
              </a:xfrm>
            </p:grpSpPr>
            <p:cxnSp>
              <p:nvCxnSpPr>
                <p:cNvPr id="137" name="直線コネクタ 58">
                  <a:extLst>
                    <a:ext uri="{FF2B5EF4-FFF2-40B4-BE49-F238E27FC236}">
                      <a16:creationId xmlns:a16="http://schemas.microsoft.com/office/drawing/2014/main" id="{2451D368-32DE-43C8-B195-8E5D3AA23FD9}"/>
                    </a:ext>
                  </a:extLst>
                </p:cNvPr>
                <p:cNvCxnSpPr>
                  <a:cxnSpLocks/>
                </p:cNvCxnSpPr>
                <p:nvPr/>
              </p:nvCxnSpPr>
              <p:spPr bwMode="auto">
                <a:xfrm>
                  <a:off x="7644197" y="2630462"/>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cxnSp>
              <p:nvCxnSpPr>
                <p:cNvPr id="138" name="直線コネクタ 59">
                  <a:extLst>
                    <a:ext uri="{FF2B5EF4-FFF2-40B4-BE49-F238E27FC236}">
                      <a16:creationId xmlns:a16="http://schemas.microsoft.com/office/drawing/2014/main" id="{6B20D22F-22DE-4B23-BB1C-0D644A6B0E94}"/>
                    </a:ext>
                  </a:extLst>
                </p:cNvPr>
                <p:cNvCxnSpPr>
                  <a:cxnSpLocks/>
                </p:cNvCxnSpPr>
                <p:nvPr/>
              </p:nvCxnSpPr>
              <p:spPr bwMode="auto">
                <a:xfrm>
                  <a:off x="7709805" y="2630360"/>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cxnSp>
              <p:nvCxnSpPr>
                <p:cNvPr id="139" name="直線コネクタ 60">
                  <a:extLst>
                    <a:ext uri="{FF2B5EF4-FFF2-40B4-BE49-F238E27FC236}">
                      <a16:creationId xmlns:a16="http://schemas.microsoft.com/office/drawing/2014/main" id="{44F0BE64-CEB1-473B-A6EA-04A7661CBC48}"/>
                    </a:ext>
                  </a:extLst>
                </p:cNvPr>
                <p:cNvCxnSpPr>
                  <a:cxnSpLocks/>
                </p:cNvCxnSpPr>
                <p:nvPr/>
              </p:nvCxnSpPr>
              <p:spPr bwMode="auto">
                <a:xfrm>
                  <a:off x="7776471" y="2630258"/>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grpSp>
          <p:grpSp>
            <p:nvGrpSpPr>
              <p:cNvPr id="125" name="グループ化 46">
                <a:extLst>
                  <a:ext uri="{FF2B5EF4-FFF2-40B4-BE49-F238E27FC236}">
                    <a16:creationId xmlns:a16="http://schemas.microsoft.com/office/drawing/2014/main" id="{C5D3F557-506A-4960-8503-C1855BC2A2F6}"/>
                  </a:ext>
                </a:extLst>
              </p:cNvPr>
              <p:cNvGrpSpPr/>
              <p:nvPr/>
            </p:nvGrpSpPr>
            <p:grpSpPr>
              <a:xfrm>
                <a:off x="7644149" y="2906841"/>
                <a:ext cx="132274" cy="44556"/>
                <a:chOff x="7644197" y="2630258"/>
                <a:chExt cx="132274" cy="59715"/>
              </a:xfrm>
            </p:grpSpPr>
            <p:cxnSp>
              <p:nvCxnSpPr>
                <p:cNvPr id="134" name="直線コネクタ 55">
                  <a:extLst>
                    <a:ext uri="{FF2B5EF4-FFF2-40B4-BE49-F238E27FC236}">
                      <a16:creationId xmlns:a16="http://schemas.microsoft.com/office/drawing/2014/main" id="{FED2FDFD-D856-4652-AB5A-1F9745FD9FB6}"/>
                    </a:ext>
                  </a:extLst>
                </p:cNvPr>
                <p:cNvCxnSpPr>
                  <a:cxnSpLocks/>
                </p:cNvCxnSpPr>
                <p:nvPr/>
              </p:nvCxnSpPr>
              <p:spPr bwMode="auto">
                <a:xfrm>
                  <a:off x="7644197" y="2630462"/>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cxnSp>
              <p:nvCxnSpPr>
                <p:cNvPr id="135" name="直線コネクタ 56">
                  <a:extLst>
                    <a:ext uri="{FF2B5EF4-FFF2-40B4-BE49-F238E27FC236}">
                      <a16:creationId xmlns:a16="http://schemas.microsoft.com/office/drawing/2014/main" id="{D1FD8BD8-25F6-496F-9425-54324BD9BC37}"/>
                    </a:ext>
                  </a:extLst>
                </p:cNvPr>
                <p:cNvCxnSpPr>
                  <a:cxnSpLocks/>
                </p:cNvCxnSpPr>
                <p:nvPr/>
              </p:nvCxnSpPr>
              <p:spPr bwMode="auto">
                <a:xfrm>
                  <a:off x="7709805" y="2630360"/>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cxnSp>
              <p:nvCxnSpPr>
                <p:cNvPr id="136" name="直線コネクタ 57">
                  <a:extLst>
                    <a:ext uri="{FF2B5EF4-FFF2-40B4-BE49-F238E27FC236}">
                      <a16:creationId xmlns:a16="http://schemas.microsoft.com/office/drawing/2014/main" id="{B390558A-065E-42AF-8B34-B14210A3DACF}"/>
                    </a:ext>
                  </a:extLst>
                </p:cNvPr>
                <p:cNvCxnSpPr>
                  <a:cxnSpLocks/>
                </p:cNvCxnSpPr>
                <p:nvPr/>
              </p:nvCxnSpPr>
              <p:spPr bwMode="auto">
                <a:xfrm>
                  <a:off x="7776471" y="2630258"/>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grpSp>
          <p:grpSp>
            <p:nvGrpSpPr>
              <p:cNvPr id="126" name="グループ化 47">
                <a:extLst>
                  <a:ext uri="{FF2B5EF4-FFF2-40B4-BE49-F238E27FC236}">
                    <a16:creationId xmlns:a16="http://schemas.microsoft.com/office/drawing/2014/main" id="{AE0D479B-3E99-4752-818E-57F583F2DDB7}"/>
                  </a:ext>
                </a:extLst>
              </p:cNvPr>
              <p:cNvGrpSpPr/>
              <p:nvPr/>
            </p:nvGrpSpPr>
            <p:grpSpPr>
              <a:xfrm rot="5400000">
                <a:off x="7824418" y="2778729"/>
                <a:ext cx="98257" cy="37785"/>
                <a:chOff x="7644197" y="2630258"/>
                <a:chExt cx="132274" cy="59715"/>
              </a:xfrm>
            </p:grpSpPr>
            <p:cxnSp>
              <p:nvCxnSpPr>
                <p:cNvPr id="131" name="直線コネクタ 52">
                  <a:extLst>
                    <a:ext uri="{FF2B5EF4-FFF2-40B4-BE49-F238E27FC236}">
                      <a16:creationId xmlns:a16="http://schemas.microsoft.com/office/drawing/2014/main" id="{BA2768E8-5A9E-4A0F-9265-62DAD64E224C}"/>
                    </a:ext>
                  </a:extLst>
                </p:cNvPr>
                <p:cNvCxnSpPr>
                  <a:cxnSpLocks/>
                </p:cNvCxnSpPr>
                <p:nvPr/>
              </p:nvCxnSpPr>
              <p:spPr bwMode="auto">
                <a:xfrm>
                  <a:off x="7644197" y="2630462"/>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cxnSp>
              <p:nvCxnSpPr>
                <p:cNvPr id="132" name="直線コネクタ 53">
                  <a:extLst>
                    <a:ext uri="{FF2B5EF4-FFF2-40B4-BE49-F238E27FC236}">
                      <a16:creationId xmlns:a16="http://schemas.microsoft.com/office/drawing/2014/main" id="{29467A25-3FB6-4E36-9A9A-40732D91A039}"/>
                    </a:ext>
                  </a:extLst>
                </p:cNvPr>
                <p:cNvCxnSpPr>
                  <a:cxnSpLocks/>
                </p:cNvCxnSpPr>
                <p:nvPr/>
              </p:nvCxnSpPr>
              <p:spPr bwMode="auto">
                <a:xfrm>
                  <a:off x="7709805" y="2630360"/>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cxnSp>
              <p:nvCxnSpPr>
                <p:cNvPr id="133" name="直線コネクタ 54">
                  <a:extLst>
                    <a:ext uri="{FF2B5EF4-FFF2-40B4-BE49-F238E27FC236}">
                      <a16:creationId xmlns:a16="http://schemas.microsoft.com/office/drawing/2014/main" id="{DFC19D40-03FB-42D2-B488-C94881D6ACAA}"/>
                    </a:ext>
                  </a:extLst>
                </p:cNvPr>
                <p:cNvCxnSpPr>
                  <a:cxnSpLocks/>
                </p:cNvCxnSpPr>
                <p:nvPr/>
              </p:nvCxnSpPr>
              <p:spPr bwMode="auto">
                <a:xfrm>
                  <a:off x="7776471" y="2630258"/>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grpSp>
          <p:grpSp>
            <p:nvGrpSpPr>
              <p:cNvPr id="127" name="グループ化 48">
                <a:extLst>
                  <a:ext uri="{FF2B5EF4-FFF2-40B4-BE49-F238E27FC236}">
                    <a16:creationId xmlns:a16="http://schemas.microsoft.com/office/drawing/2014/main" id="{DC4F3C68-44F0-4695-96B3-9AF17BAAB9F1}"/>
                  </a:ext>
                </a:extLst>
              </p:cNvPr>
              <p:cNvGrpSpPr/>
              <p:nvPr/>
            </p:nvGrpSpPr>
            <p:grpSpPr>
              <a:xfrm rot="5400000">
                <a:off x="7495343" y="2778567"/>
                <a:ext cx="98257" cy="37785"/>
                <a:chOff x="7644197" y="2630258"/>
                <a:chExt cx="132274" cy="59715"/>
              </a:xfrm>
            </p:grpSpPr>
            <p:cxnSp>
              <p:nvCxnSpPr>
                <p:cNvPr id="128" name="直線コネクタ 49">
                  <a:extLst>
                    <a:ext uri="{FF2B5EF4-FFF2-40B4-BE49-F238E27FC236}">
                      <a16:creationId xmlns:a16="http://schemas.microsoft.com/office/drawing/2014/main" id="{D8F54159-13BB-429A-A0B8-01756367679A}"/>
                    </a:ext>
                  </a:extLst>
                </p:cNvPr>
                <p:cNvCxnSpPr>
                  <a:cxnSpLocks/>
                </p:cNvCxnSpPr>
                <p:nvPr/>
              </p:nvCxnSpPr>
              <p:spPr bwMode="auto">
                <a:xfrm>
                  <a:off x="7644197" y="2630462"/>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cxnSp>
              <p:nvCxnSpPr>
                <p:cNvPr id="129" name="直線コネクタ 50">
                  <a:extLst>
                    <a:ext uri="{FF2B5EF4-FFF2-40B4-BE49-F238E27FC236}">
                      <a16:creationId xmlns:a16="http://schemas.microsoft.com/office/drawing/2014/main" id="{AEEA30A8-0C3F-43A6-8A4F-51B467922AF5}"/>
                    </a:ext>
                  </a:extLst>
                </p:cNvPr>
                <p:cNvCxnSpPr>
                  <a:cxnSpLocks/>
                </p:cNvCxnSpPr>
                <p:nvPr/>
              </p:nvCxnSpPr>
              <p:spPr bwMode="auto">
                <a:xfrm>
                  <a:off x="7709805" y="2630360"/>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cxnSp>
              <p:nvCxnSpPr>
                <p:cNvPr id="130" name="直線コネクタ 51">
                  <a:extLst>
                    <a:ext uri="{FF2B5EF4-FFF2-40B4-BE49-F238E27FC236}">
                      <a16:creationId xmlns:a16="http://schemas.microsoft.com/office/drawing/2014/main" id="{2E09AE80-E5BA-4598-8687-7E7F08D17A4A}"/>
                    </a:ext>
                  </a:extLst>
                </p:cNvPr>
                <p:cNvCxnSpPr>
                  <a:cxnSpLocks/>
                </p:cNvCxnSpPr>
                <p:nvPr/>
              </p:nvCxnSpPr>
              <p:spPr bwMode="auto">
                <a:xfrm>
                  <a:off x="7776471" y="2630258"/>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grpSp>
        </p:grpSp>
        <p:cxnSp>
          <p:nvCxnSpPr>
            <p:cNvPr id="140" name="Straight Arrow Connector 27">
              <a:extLst>
                <a:ext uri="{FF2B5EF4-FFF2-40B4-BE49-F238E27FC236}">
                  <a16:creationId xmlns:a16="http://schemas.microsoft.com/office/drawing/2014/main" id="{51B754A4-B5FF-43DD-B184-D9D0261AD16C}"/>
                </a:ext>
              </a:extLst>
            </p:cNvPr>
            <p:cNvCxnSpPr>
              <a:cxnSpLocks/>
            </p:cNvCxnSpPr>
            <p:nvPr/>
          </p:nvCxnSpPr>
          <p:spPr bwMode="auto">
            <a:xfrm>
              <a:off x="4390144" y="2547940"/>
              <a:ext cx="0" cy="852164"/>
            </a:xfrm>
            <a:prstGeom prst="straightConnector1">
              <a:avLst/>
            </a:prstGeom>
            <a:gradFill rotWithShape="0">
              <a:gsLst>
                <a:gs pos="0">
                  <a:srgbClr val="FFFFFF"/>
                </a:gs>
                <a:gs pos="100000">
                  <a:srgbClr val="C8C8C8"/>
                </a:gs>
              </a:gsLst>
              <a:lin ang="5400000" scaled="1"/>
            </a:gradFill>
            <a:ln w="19050" cap="flat" cmpd="sng" algn="ctr">
              <a:solidFill>
                <a:srgbClr val="3366FF"/>
              </a:solidFill>
              <a:prstDash val="solid"/>
              <a:round/>
              <a:headEnd type="none" w="med" len="med"/>
              <a:tailEnd type="none" w="med" len="med"/>
            </a:ln>
            <a:effectLst/>
          </p:spPr>
        </p:cxnSp>
        <p:cxnSp>
          <p:nvCxnSpPr>
            <p:cNvPr id="141" name="Straight Arrow Connector 27">
              <a:extLst>
                <a:ext uri="{FF2B5EF4-FFF2-40B4-BE49-F238E27FC236}">
                  <a16:creationId xmlns:a16="http://schemas.microsoft.com/office/drawing/2014/main" id="{DC4D3728-176A-4E87-A042-E3EFFE952CB3}"/>
                </a:ext>
              </a:extLst>
            </p:cNvPr>
            <p:cNvCxnSpPr>
              <a:cxnSpLocks/>
            </p:cNvCxnSpPr>
            <p:nvPr/>
          </p:nvCxnSpPr>
          <p:spPr bwMode="auto">
            <a:xfrm>
              <a:off x="4633258" y="2238537"/>
              <a:ext cx="0" cy="1167328"/>
            </a:xfrm>
            <a:prstGeom prst="straightConnector1">
              <a:avLst/>
            </a:prstGeom>
            <a:gradFill rotWithShape="0">
              <a:gsLst>
                <a:gs pos="0">
                  <a:srgbClr val="FFFFFF"/>
                </a:gs>
                <a:gs pos="100000">
                  <a:srgbClr val="C8C8C8"/>
                </a:gs>
              </a:gsLst>
              <a:lin ang="5400000" scaled="1"/>
            </a:gradFill>
            <a:ln w="19050" cap="flat" cmpd="sng" algn="ctr">
              <a:solidFill>
                <a:srgbClr val="00B050"/>
              </a:solidFill>
              <a:prstDash val="solid"/>
              <a:round/>
              <a:headEnd type="none" w="med" len="med"/>
              <a:tailEnd type="none" w="med" len="med"/>
            </a:ln>
            <a:effectLst/>
          </p:spPr>
        </p:cxnSp>
        <p:sp>
          <p:nvSpPr>
            <p:cNvPr id="142" name="正方形/長方形 133">
              <a:extLst>
                <a:ext uri="{FF2B5EF4-FFF2-40B4-BE49-F238E27FC236}">
                  <a16:creationId xmlns:a16="http://schemas.microsoft.com/office/drawing/2014/main" id="{363C5A3A-CFCA-4C94-BA28-BB9C9C05B2F2}"/>
                </a:ext>
              </a:extLst>
            </p:cNvPr>
            <p:cNvSpPr/>
            <p:nvPr/>
          </p:nvSpPr>
          <p:spPr>
            <a:xfrm>
              <a:off x="4807240" y="1201237"/>
              <a:ext cx="3516667" cy="538008"/>
            </a:xfrm>
            <a:prstGeom prst="rect">
              <a:avLst/>
            </a:prstGeom>
            <a:noFill/>
            <a:ln w="9525">
              <a:solidFill>
                <a:srgbClr val="3366FF"/>
              </a:solidFill>
              <a:prstDash val="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ctr"/>
              <a:endParaRPr kumimoji="1" lang="ja-JP" altLang="en-US" sz="1200" dirty="0">
                <a:solidFill>
                  <a:srgbClr val="3366FF"/>
                </a:solidFill>
                <a:latin typeface="+mj-lt"/>
                <a:ea typeface="ＭＳ Ｐゴシック" pitchFamily="50" charset="-128"/>
              </a:endParaRPr>
            </a:p>
          </p:txBody>
        </p:sp>
        <p:sp>
          <p:nvSpPr>
            <p:cNvPr id="143" name="テキスト ボックス 134">
              <a:extLst>
                <a:ext uri="{FF2B5EF4-FFF2-40B4-BE49-F238E27FC236}">
                  <a16:creationId xmlns:a16="http://schemas.microsoft.com/office/drawing/2014/main" id="{45561277-F5BE-4FD1-9426-EAF8B93F1867}"/>
                </a:ext>
              </a:extLst>
            </p:cNvPr>
            <p:cNvSpPr txBox="1"/>
            <p:nvPr/>
          </p:nvSpPr>
          <p:spPr>
            <a:xfrm>
              <a:off x="6101866" y="2642168"/>
              <a:ext cx="2252865" cy="279367"/>
            </a:xfrm>
            <a:prstGeom prst="rect">
              <a:avLst/>
            </a:prstGeom>
            <a:noFill/>
          </p:spPr>
          <p:txBody>
            <a:bodyPr wrap="square" rtlCol="0">
              <a:spAutoFit/>
            </a:bodyPr>
            <a:lstStyle/>
            <a:p>
              <a:pPr algn="ctr"/>
              <a:r>
                <a:rPr kumimoji="1" lang="en-US" altLang="ja-JP" sz="1200" b="1" dirty="0">
                  <a:latin typeface="+mj-lt"/>
                </a:rPr>
                <a:t>DBI for Data Framework</a:t>
              </a:r>
              <a:endParaRPr kumimoji="1" lang="ja-JP" altLang="en-US" sz="1200" b="1" dirty="0">
                <a:latin typeface="+mj-lt"/>
              </a:endParaRPr>
            </a:p>
          </p:txBody>
        </p:sp>
        <p:grpSp>
          <p:nvGrpSpPr>
            <p:cNvPr id="144" name="グループ化 61">
              <a:extLst>
                <a:ext uri="{FF2B5EF4-FFF2-40B4-BE49-F238E27FC236}">
                  <a16:creationId xmlns:a16="http://schemas.microsoft.com/office/drawing/2014/main" id="{850BC263-0385-4F2A-8333-6EABF6D29DF3}"/>
                </a:ext>
              </a:extLst>
            </p:cNvPr>
            <p:cNvGrpSpPr/>
            <p:nvPr/>
          </p:nvGrpSpPr>
          <p:grpSpPr>
            <a:xfrm>
              <a:off x="3156959" y="1859112"/>
              <a:ext cx="216000" cy="216000"/>
              <a:chOff x="7525579" y="2643987"/>
              <a:chExt cx="366860" cy="307410"/>
            </a:xfrm>
          </p:grpSpPr>
          <p:sp>
            <p:nvSpPr>
              <p:cNvPr id="145" name="四角形: 角を丸くする 62">
                <a:extLst>
                  <a:ext uri="{FF2B5EF4-FFF2-40B4-BE49-F238E27FC236}">
                    <a16:creationId xmlns:a16="http://schemas.microsoft.com/office/drawing/2014/main" id="{9D93E21D-F94E-41D7-96BA-51EB6292D6F0}"/>
                  </a:ext>
                </a:extLst>
              </p:cNvPr>
              <p:cNvSpPr/>
              <p:nvPr/>
            </p:nvSpPr>
            <p:spPr>
              <a:xfrm>
                <a:off x="7566307" y="2690637"/>
                <a:ext cx="288097" cy="216024"/>
              </a:xfrm>
              <a:prstGeom prst="roundRect">
                <a:avLst/>
              </a:prstGeom>
              <a:solidFill>
                <a:schemeClr val="bg1"/>
              </a:solidFill>
              <a:ln w="19050">
                <a:solidFill>
                  <a:srgbClr val="FF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prstTxWarp prst="textNoShape">
                  <a:avLst/>
                </a:prstTxWarp>
              </a:bodyPr>
              <a:lstStyle/>
              <a:p>
                <a:pPr algn="ctr" fontAlgn="ctr"/>
                <a:r>
                  <a:rPr kumimoji="1" lang="en-US" altLang="ja-JP" sz="1200" b="1" dirty="0">
                    <a:solidFill>
                      <a:srgbClr val="FF0000"/>
                    </a:solidFill>
                    <a:latin typeface="+mj-lt"/>
                    <a:ea typeface="ＭＳ Ｐゴシック" pitchFamily="50" charset="-128"/>
                  </a:rPr>
                  <a:t>AI</a:t>
                </a:r>
                <a:endParaRPr kumimoji="1" lang="ja-JP" altLang="en-US" sz="1200" b="1" dirty="0">
                  <a:solidFill>
                    <a:srgbClr val="FF0000"/>
                  </a:solidFill>
                  <a:latin typeface="+mj-lt"/>
                  <a:ea typeface="ＭＳ Ｐゴシック" pitchFamily="50" charset="-128"/>
                </a:endParaRPr>
              </a:p>
            </p:txBody>
          </p:sp>
          <p:grpSp>
            <p:nvGrpSpPr>
              <p:cNvPr id="146" name="グループ化 63">
                <a:extLst>
                  <a:ext uri="{FF2B5EF4-FFF2-40B4-BE49-F238E27FC236}">
                    <a16:creationId xmlns:a16="http://schemas.microsoft.com/office/drawing/2014/main" id="{300CE718-A5BA-448E-8D1A-11362F214CE8}"/>
                  </a:ext>
                </a:extLst>
              </p:cNvPr>
              <p:cNvGrpSpPr/>
              <p:nvPr/>
            </p:nvGrpSpPr>
            <p:grpSpPr>
              <a:xfrm>
                <a:off x="7644197" y="2643987"/>
                <a:ext cx="132274" cy="44556"/>
                <a:chOff x="7644197" y="2630258"/>
                <a:chExt cx="132274" cy="59715"/>
              </a:xfrm>
            </p:grpSpPr>
            <p:cxnSp>
              <p:nvCxnSpPr>
                <p:cNvPr id="159" name="直線コネクタ 76">
                  <a:extLst>
                    <a:ext uri="{FF2B5EF4-FFF2-40B4-BE49-F238E27FC236}">
                      <a16:creationId xmlns:a16="http://schemas.microsoft.com/office/drawing/2014/main" id="{486E2675-85D2-4646-9584-7BF163387680}"/>
                    </a:ext>
                  </a:extLst>
                </p:cNvPr>
                <p:cNvCxnSpPr>
                  <a:cxnSpLocks/>
                </p:cNvCxnSpPr>
                <p:nvPr/>
              </p:nvCxnSpPr>
              <p:spPr bwMode="auto">
                <a:xfrm>
                  <a:off x="7644197" y="2630462"/>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cxnSp>
              <p:nvCxnSpPr>
                <p:cNvPr id="160" name="直線コネクタ 77">
                  <a:extLst>
                    <a:ext uri="{FF2B5EF4-FFF2-40B4-BE49-F238E27FC236}">
                      <a16:creationId xmlns:a16="http://schemas.microsoft.com/office/drawing/2014/main" id="{19200B42-0944-4078-A53F-F457E541A9C9}"/>
                    </a:ext>
                  </a:extLst>
                </p:cNvPr>
                <p:cNvCxnSpPr>
                  <a:cxnSpLocks/>
                </p:cNvCxnSpPr>
                <p:nvPr/>
              </p:nvCxnSpPr>
              <p:spPr bwMode="auto">
                <a:xfrm>
                  <a:off x="7709805" y="2630360"/>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cxnSp>
              <p:nvCxnSpPr>
                <p:cNvPr id="161" name="直線コネクタ 78">
                  <a:extLst>
                    <a:ext uri="{FF2B5EF4-FFF2-40B4-BE49-F238E27FC236}">
                      <a16:creationId xmlns:a16="http://schemas.microsoft.com/office/drawing/2014/main" id="{6B5D67E7-0EDD-47AE-8A7C-C38AC5B365B5}"/>
                    </a:ext>
                  </a:extLst>
                </p:cNvPr>
                <p:cNvCxnSpPr>
                  <a:cxnSpLocks/>
                </p:cNvCxnSpPr>
                <p:nvPr/>
              </p:nvCxnSpPr>
              <p:spPr bwMode="auto">
                <a:xfrm>
                  <a:off x="7776471" y="2630258"/>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grpSp>
          <p:grpSp>
            <p:nvGrpSpPr>
              <p:cNvPr id="147" name="グループ化 64">
                <a:extLst>
                  <a:ext uri="{FF2B5EF4-FFF2-40B4-BE49-F238E27FC236}">
                    <a16:creationId xmlns:a16="http://schemas.microsoft.com/office/drawing/2014/main" id="{719C482E-ACA0-4024-ABF7-062F5B083386}"/>
                  </a:ext>
                </a:extLst>
              </p:cNvPr>
              <p:cNvGrpSpPr/>
              <p:nvPr/>
            </p:nvGrpSpPr>
            <p:grpSpPr>
              <a:xfrm>
                <a:off x="7644149" y="2906841"/>
                <a:ext cx="132274" cy="44556"/>
                <a:chOff x="7644197" y="2630258"/>
                <a:chExt cx="132274" cy="59715"/>
              </a:xfrm>
            </p:grpSpPr>
            <p:cxnSp>
              <p:nvCxnSpPr>
                <p:cNvPr id="156" name="直線コネクタ 73">
                  <a:extLst>
                    <a:ext uri="{FF2B5EF4-FFF2-40B4-BE49-F238E27FC236}">
                      <a16:creationId xmlns:a16="http://schemas.microsoft.com/office/drawing/2014/main" id="{CBA143CA-0340-4576-AD00-DD0FEBEFCA53}"/>
                    </a:ext>
                  </a:extLst>
                </p:cNvPr>
                <p:cNvCxnSpPr>
                  <a:cxnSpLocks/>
                </p:cNvCxnSpPr>
                <p:nvPr/>
              </p:nvCxnSpPr>
              <p:spPr bwMode="auto">
                <a:xfrm>
                  <a:off x="7644197" y="2630462"/>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cxnSp>
              <p:nvCxnSpPr>
                <p:cNvPr id="157" name="直線コネクタ 74">
                  <a:extLst>
                    <a:ext uri="{FF2B5EF4-FFF2-40B4-BE49-F238E27FC236}">
                      <a16:creationId xmlns:a16="http://schemas.microsoft.com/office/drawing/2014/main" id="{DB47B04D-ECB1-4857-B02B-8FBC12BFE1FC}"/>
                    </a:ext>
                  </a:extLst>
                </p:cNvPr>
                <p:cNvCxnSpPr>
                  <a:cxnSpLocks/>
                </p:cNvCxnSpPr>
                <p:nvPr/>
              </p:nvCxnSpPr>
              <p:spPr bwMode="auto">
                <a:xfrm>
                  <a:off x="7709805" y="2630360"/>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cxnSp>
              <p:nvCxnSpPr>
                <p:cNvPr id="158" name="直線コネクタ 75">
                  <a:extLst>
                    <a:ext uri="{FF2B5EF4-FFF2-40B4-BE49-F238E27FC236}">
                      <a16:creationId xmlns:a16="http://schemas.microsoft.com/office/drawing/2014/main" id="{80A06295-B315-4F1D-A320-479C02147216}"/>
                    </a:ext>
                  </a:extLst>
                </p:cNvPr>
                <p:cNvCxnSpPr>
                  <a:cxnSpLocks/>
                </p:cNvCxnSpPr>
                <p:nvPr/>
              </p:nvCxnSpPr>
              <p:spPr bwMode="auto">
                <a:xfrm>
                  <a:off x="7776471" y="2630258"/>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grpSp>
          <p:grpSp>
            <p:nvGrpSpPr>
              <p:cNvPr id="148" name="グループ化 65">
                <a:extLst>
                  <a:ext uri="{FF2B5EF4-FFF2-40B4-BE49-F238E27FC236}">
                    <a16:creationId xmlns:a16="http://schemas.microsoft.com/office/drawing/2014/main" id="{CB05E9CC-3175-4C00-9E8C-5FBED834868F}"/>
                  </a:ext>
                </a:extLst>
              </p:cNvPr>
              <p:cNvGrpSpPr/>
              <p:nvPr/>
            </p:nvGrpSpPr>
            <p:grpSpPr>
              <a:xfrm rot="5400000">
                <a:off x="7824418" y="2778729"/>
                <a:ext cx="98257" cy="37785"/>
                <a:chOff x="7644197" y="2630258"/>
                <a:chExt cx="132274" cy="59715"/>
              </a:xfrm>
            </p:grpSpPr>
            <p:cxnSp>
              <p:nvCxnSpPr>
                <p:cNvPr id="153" name="直線コネクタ 70">
                  <a:extLst>
                    <a:ext uri="{FF2B5EF4-FFF2-40B4-BE49-F238E27FC236}">
                      <a16:creationId xmlns:a16="http://schemas.microsoft.com/office/drawing/2014/main" id="{729FEC43-4F49-4D13-ACB5-5481DF67C4D5}"/>
                    </a:ext>
                  </a:extLst>
                </p:cNvPr>
                <p:cNvCxnSpPr>
                  <a:cxnSpLocks/>
                </p:cNvCxnSpPr>
                <p:nvPr/>
              </p:nvCxnSpPr>
              <p:spPr bwMode="auto">
                <a:xfrm>
                  <a:off x="7644197" y="2630462"/>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cxnSp>
              <p:nvCxnSpPr>
                <p:cNvPr id="154" name="直線コネクタ 71">
                  <a:extLst>
                    <a:ext uri="{FF2B5EF4-FFF2-40B4-BE49-F238E27FC236}">
                      <a16:creationId xmlns:a16="http://schemas.microsoft.com/office/drawing/2014/main" id="{9AAC1F9B-71FD-4BED-8EDA-4365781A8AD0}"/>
                    </a:ext>
                  </a:extLst>
                </p:cNvPr>
                <p:cNvCxnSpPr>
                  <a:cxnSpLocks/>
                </p:cNvCxnSpPr>
                <p:nvPr/>
              </p:nvCxnSpPr>
              <p:spPr bwMode="auto">
                <a:xfrm>
                  <a:off x="7709805" y="2630360"/>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cxnSp>
              <p:nvCxnSpPr>
                <p:cNvPr id="155" name="直線コネクタ 72">
                  <a:extLst>
                    <a:ext uri="{FF2B5EF4-FFF2-40B4-BE49-F238E27FC236}">
                      <a16:creationId xmlns:a16="http://schemas.microsoft.com/office/drawing/2014/main" id="{FF46DC9E-EEC1-4045-804C-20F91DF348C4}"/>
                    </a:ext>
                  </a:extLst>
                </p:cNvPr>
                <p:cNvCxnSpPr>
                  <a:cxnSpLocks/>
                </p:cNvCxnSpPr>
                <p:nvPr/>
              </p:nvCxnSpPr>
              <p:spPr bwMode="auto">
                <a:xfrm>
                  <a:off x="7776471" y="2630258"/>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grpSp>
          <p:grpSp>
            <p:nvGrpSpPr>
              <p:cNvPr id="149" name="グループ化 66">
                <a:extLst>
                  <a:ext uri="{FF2B5EF4-FFF2-40B4-BE49-F238E27FC236}">
                    <a16:creationId xmlns:a16="http://schemas.microsoft.com/office/drawing/2014/main" id="{4A486E38-20F8-45BE-840F-1400BBCDA7B7}"/>
                  </a:ext>
                </a:extLst>
              </p:cNvPr>
              <p:cNvGrpSpPr/>
              <p:nvPr/>
            </p:nvGrpSpPr>
            <p:grpSpPr>
              <a:xfrm rot="5400000">
                <a:off x="7495343" y="2778567"/>
                <a:ext cx="98257" cy="37785"/>
                <a:chOff x="7644197" y="2630258"/>
                <a:chExt cx="132274" cy="59715"/>
              </a:xfrm>
            </p:grpSpPr>
            <p:cxnSp>
              <p:nvCxnSpPr>
                <p:cNvPr id="150" name="直線コネクタ 67">
                  <a:extLst>
                    <a:ext uri="{FF2B5EF4-FFF2-40B4-BE49-F238E27FC236}">
                      <a16:creationId xmlns:a16="http://schemas.microsoft.com/office/drawing/2014/main" id="{8EE069DE-1D11-444D-8189-51703FD666E2}"/>
                    </a:ext>
                  </a:extLst>
                </p:cNvPr>
                <p:cNvCxnSpPr>
                  <a:cxnSpLocks/>
                </p:cNvCxnSpPr>
                <p:nvPr/>
              </p:nvCxnSpPr>
              <p:spPr bwMode="auto">
                <a:xfrm>
                  <a:off x="7644197" y="2630462"/>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cxnSp>
              <p:nvCxnSpPr>
                <p:cNvPr id="151" name="直線コネクタ 68">
                  <a:extLst>
                    <a:ext uri="{FF2B5EF4-FFF2-40B4-BE49-F238E27FC236}">
                      <a16:creationId xmlns:a16="http://schemas.microsoft.com/office/drawing/2014/main" id="{B64DF87B-7B71-45F6-A6D6-C8C3B8E25655}"/>
                    </a:ext>
                  </a:extLst>
                </p:cNvPr>
                <p:cNvCxnSpPr>
                  <a:cxnSpLocks/>
                </p:cNvCxnSpPr>
                <p:nvPr/>
              </p:nvCxnSpPr>
              <p:spPr bwMode="auto">
                <a:xfrm>
                  <a:off x="7709805" y="2630360"/>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cxnSp>
              <p:nvCxnSpPr>
                <p:cNvPr id="152" name="直線コネクタ 69">
                  <a:extLst>
                    <a:ext uri="{FF2B5EF4-FFF2-40B4-BE49-F238E27FC236}">
                      <a16:creationId xmlns:a16="http://schemas.microsoft.com/office/drawing/2014/main" id="{5E14927D-E190-41F3-BA5B-0DC10BB4B7B5}"/>
                    </a:ext>
                  </a:extLst>
                </p:cNvPr>
                <p:cNvCxnSpPr>
                  <a:cxnSpLocks/>
                </p:cNvCxnSpPr>
                <p:nvPr/>
              </p:nvCxnSpPr>
              <p:spPr bwMode="auto">
                <a:xfrm>
                  <a:off x="7776471" y="2630258"/>
                  <a:ext cx="0" cy="59511"/>
                </a:xfrm>
                <a:prstGeom prst="line">
                  <a:avLst/>
                </a:prstGeom>
                <a:gradFill rotWithShape="0">
                  <a:gsLst>
                    <a:gs pos="0">
                      <a:srgbClr val="FFFFFF"/>
                    </a:gs>
                    <a:gs pos="100000">
                      <a:srgbClr val="C8C8C8"/>
                    </a:gs>
                  </a:gsLst>
                  <a:lin ang="5400000" scaled="1"/>
                </a:gradFill>
                <a:ln w="19050" cap="flat" cmpd="sng" algn="ctr">
                  <a:solidFill>
                    <a:srgbClr val="FF0000"/>
                  </a:solidFill>
                  <a:prstDash val="solid"/>
                  <a:round/>
                  <a:headEnd type="none" w="med" len="med"/>
                  <a:tailEnd type="none" w="med" len="med"/>
                </a:ln>
                <a:effectLst/>
              </p:spPr>
            </p:cxnSp>
          </p:grpSp>
        </p:grpSp>
        <p:pic>
          <p:nvPicPr>
            <p:cNvPr id="162" name="图片 161">
              <a:extLst>
                <a:ext uri="{FF2B5EF4-FFF2-40B4-BE49-F238E27FC236}">
                  <a16:creationId xmlns:a16="http://schemas.microsoft.com/office/drawing/2014/main" id="{50914DFD-0750-4501-8392-0CE88ED03886}"/>
                </a:ext>
              </a:extLst>
            </p:cNvPr>
            <p:cNvPicPr>
              <a:picLocks noChangeAspect="1"/>
            </p:cNvPicPr>
            <p:nvPr/>
          </p:nvPicPr>
          <p:blipFill>
            <a:blip r:embed="rId9"/>
            <a:stretch>
              <a:fillRect/>
            </a:stretch>
          </p:blipFill>
          <p:spPr>
            <a:xfrm>
              <a:off x="2728232" y="3260630"/>
              <a:ext cx="346022" cy="331899"/>
            </a:xfrm>
            <a:prstGeom prst="rect">
              <a:avLst/>
            </a:prstGeom>
          </p:spPr>
        </p:pic>
      </p:grpSp>
      <p:sp>
        <p:nvSpPr>
          <p:cNvPr id="164" name="文本框 163">
            <a:extLst>
              <a:ext uri="{FF2B5EF4-FFF2-40B4-BE49-F238E27FC236}">
                <a16:creationId xmlns:a16="http://schemas.microsoft.com/office/drawing/2014/main" id="{F1DB46C7-2A25-482A-B93B-A7014E98456D}"/>
              </a:ext>
            </a:extLst>
          </p:cNvPr>
          <p:cNvSpPr txBox="1"/>
          <p:nvPr/>
        </p:nvSpPr>
        <p:spPr>
          <a:xfrm>
            <a:off x="28394" y="3961790"/>
            <a:ext cx="12087404" cy="3416320"/>
          </a:xfrm>
          <a:prstGeom prst="rect">
            <a:avLst/>
          </a:prstGeom>
          <a:noFill/>
        </p:spPr>
        <p:txBody>
          <a:bodyPr wrap="square">
            <a:spAutoFit/>
          </a:bodyPr>
          <a:lstStyle/>
          <a:p>
            <a:r>
              <a:rPr lang="en-US" altLang="zh-CN" b="1" dirty="0">
                <a:solidFill>
                  <a:srgbClr val="0000FF"/>
                </a:solidFill>
              </a:rPr>
              <a:t>Key Features</a:t>
            </a:r>
            <a:r>
              <a:rPr lang="zh-CN" altLang="en-US" b="1" dirty="0">
                <a:solidFill>
                  <a:srgbClr val="0000FF"/>
                </a:solidFill>
              </a:rPr>
              <a:t>：</a:t>
            </a:r>
            <a:endParaRPr lang="en-US" altLang="zh-CN" b="1" dirty="0">
              <a:solidFill>
                <a:srgbClr val="0000FF"/>
              </a:solidFill>
            </a:endParaRPr>
          </a:p>
          <a:p>
            <a:pPr marL="285750" indent="-285750">
              <a:buFontTx/>
              <a:buChar char="-"/>
            </a:pPr>
            <a:r>
              <a:rPr lang="en-US" altLang="zh-CN" sz="1800" b="1" dirty="0">
                <a:sym typeface="+mn-ea"/>
              </a:rPr>
              <a:t>Common data framework to support multiple purposes </a:t>
            </a:r>
            <a:r>
              <a:rPr lang="en-US" altLang="zh-CN" sz="1800" dirty="0">
                <a:sym typeface="+mn-ea"/>
              </a:rPr>
              <a:t>e.g. AI/ML or Sensing service related data handling, including  data collection, data storage, data exposure, data privacy and security management, model sharing/delivery, </a:t>
            </a:r>
            <a:r>
              <a:rPr lang="en-US" altLang="zh-CN" sz="1800" dirty="0" err="1">
                <a:sym typeface="+mn-ea"/>
              </a:rPr>
              <a:t>etc</a:t>
            </a:r>
            <a:r>
              <a:rPr lang="en-US" altLang="zh-CN" sz="1800" dirty="0">
                <a:sym typeface="+mn-ea"/>
              </a:rPr>
              <a:t>;</a:t>
            </a:r>
          </a:p>
          <a:p>
            <a:pPr marL="285750" indent="-285750">
              <a:buFontTx/>
              <a:buChar char="-"/>
            </a:pPr>
            <a:r>
              <a:rPr lang="en-US" altLang="zh-CN" b="1" dirty="0">
                <a:sym typeface="+mn-ea"/>
              </a:rPr>
              <a:t>New functions are introduced </a:t>
            </a:r>
            <a:r>
              <a:rPr lang="en-US" altLang="zh-CN" dirty="0">
                <a:sym typeface="+mn-ea"/>
              </a:rPr>
              <a:t>at least including Data Control Function, Data Processing Function and Data Repository Function;</a:t>
            </a:r>
          </a:p>
          <a:p>
            <a:pPr marL="285750" indent="-285750">
              <a:buFontTx/>
              <a:buChar char="-"/>
            </a:pPr>
            <a:r>
              <a:rPr lang="en-US" altLang="zh-CN" sz="1800" b="1" dirty="0">
                <a:sym typeface="+mn-ea"/>
              </a:rPr>
              <a:t>Sperate data </a:t>
            </a:r>
            <a:r>
              <a:rPr lang="en-US" altLang="zh-CN" b="1" dirty="0">
                <a:sym typeface="+mn-ea"/>
              </a:rPr>
              <a:t>signaling control and data transmitting/processing </a:t>
            </a:r>
            <a:r>
              <a:rPr lang="en-US" altLang="zh-CN" sz="1800" b="0" dirty="0">
                <a:solidFill>
                  <a:srgbClr val="000000"/>
                </a:solidFill>
                <a:effectLst/>
                <a:latin typeface="Calibri" panose="020F0502020204030204" pitchFamily="34" charset="0"/>
              </a:rPr>
              <a:t>with standardized </a:t>
            </a:r>
            <a:r>
              <a:rPr lang="en-US" altLang="zh-CN" sz="1800" b="0" dirty="0" err="1">
                <a:solidFill>
                  <a:srgbClr val="000000"/>
                </a:solidFill>
                <a:effectLst/>
                <a:latin typeface="Calibri" panose="020F0502020204030204" pitchFamily="34" charset="0"/>
              </a:rPr>
              <a:t>eSBI</a:t>
            </a:r>
            <a:r>
              <a:rPr lang="en-US" altLang="zh-CN" sz="1800" b="0" dirty="0">
                <a:solidFill>
                  <a:srgbClr val="000000"/>
                </a:solidFill>
                <a:effectLst/>
                <a:latin typeface="Calibri" panose="020F0502020204030204" pitchFamily="34" charset="0"/>
              </a:rPr>
              <a:t> interface between them;</a:t>
            </a:r>
          </a:p>
          <a:p>
            <a:pPr marL="285750" indent="-285750">
              <a:buFontTx/>
              <a:buChar char="-"/>
            </a:pPr>
            <a:r>
              <a:rPr lang="en-US" altLang="zh-CN" b="1" dirty="0">
                <a:solidFill>
                  <a:srgbClr val="000000"/>
                </a:solidFill>
                <a:latin typeface="Calibri" panose="020F0502020204030204" pitchFamily="34" charset="0"/>
                <a:sym typeface="+mn-ea"/>
              </a:rPr>
              <a:t>New Data based interface </a:t>
            </a:r>
            <a:r>
              <a:rPr lang="en-US" altLang="zh-CN" dirty="0">
                <a:solidFill>
                  <a:srgbClr val="000000"/>
                </a:solidFill>
                <a:latin typeface="Calibri" panose="020F0502020204030204" pitchFamily="34" charset="0"/>
                <a:sym typeface="+mn-ea"/>
              </a:rPr>
              <a:t>( i.e.</a:t>
            </a:r>
            <a:r>
              <a:rPr lang="zh-CN" altLang="en-US" dirty="0">
                <a:solidFill>
                  <a:srgbClr val="000000"/>
                </a:solidFill>
                <a:latin typeface="Calibri" panose="020F0502020204030204" pitchFamily="34" charset="0"/>
                <a:sym typeface="+mn-ea"/>
              </a:rPr>
              <a:t> </a:t>
            </a:r>
            <a:r>
              <a:rPr lang="en-US" altLang="zh-CN" dirty="0">
                <a:solidFill>
                  <a:srgbClr val="000000"/>
                </a:solidFill>
                <a:latin typeface="Calibri" panose="020F0502020204030204" pitchFamily="34" charset="0"/>
                <a:sym typeface="+mn-ea"/>
              </a:rPr>
              <a:t>DBI) can be defined for data framework, data sources and data consumers access to the data framework using DBI;</a:t>
            </a:r>
          </a:p>
          <a:p>
            <a:pPr marL="285750" indent="-285750">
              <a:buFontTx/>
              <a:buChar char="-"/>
            </a:pPr>
            <a:r>
              <a:rPr lang="en-US" altLang="zh-CN" b="1" dirty="0">
                <a:sym typeface="+mn-ea"/>
              </a:rPr>
              <a:t>New protocol for efficient data transferring and exposing </a:t>
            </a:r>
            <a:r>
              <a:rPr lang="en-US" altLang="zh-CN" sz="1800" dirty="0">
                <a:solidFill>
                  <a:srgbClr val="000000"/>
                </a:solidFill>
                <a:latin typeface="Calibri" panose="020F0502020204030204" pitchFamily="34" charset="0"/>
                <a:sym typeface="+mn-ea"/>
              </a:rPr>
              <a:t>can be defined for DBI;</a:t>
            </a:r>
          </a:p>
          <a:p>
            <a:pPr marL="285750" indent="-285750">
              <a:buFontTx/>
              <a:buChar char="-"/>
            </a:pPr>
            <a:r>
              <a:rPr lang="en-US" altLang="zh-CN" b="1" dirty="0">
                <a:solidFill>
                  <a:srgbClr val="000000"/>
                </a:solidFill>
                <a:latin typeface="Calibri" panose="020F0502020204030204" pitchFamily="34" charset="0"/>
                <a:sym typeface="+mn-ea"/>
              </a:rPr>
              <a:t>UE can be data source and also can be data consumer </a:t>
            </a:r>
            <a:r>
              <a:rPr lang="en-US" altLang="zh-CN" dirty="0">
                <a:solidFill>
                  <a:srgbClr val="000000"/>
                </a:solidFill>
                <a:latin typeface="Calibri" panose="020F0502020204030204" pitchFamily="34" charset="0"/>
                <a:sym typeface="+mn-ea"/>
              </a:rPr>
              <a:t>of the data framework.</a:t>
            </a:r>
            <a:endParaRPr lang="en-US" altLang="zh-CN" sz="1800" dirty="0">
              <a:sym typeface="+mn-ea"/>
            </a:endParaRPr>
          </a:p>
          <a:p>
            <a:pPr marL="285750" indent="-285750">
              <a:buFontTx/>
              <a:buChar char="-"/>
            </a:pPr>
            <a:endParaRPr lang="en-US" altLang="zh-CN" b="1" dirty="0">
              <a:solidFill>
                <a:srgbClr val="0000FF"/>
              </a:solidFill>
            </a:endParaRPr>
          </a:p>
          <a:p>
            <a:endParaRPr lang="zh-CN" altLang="en-US" b="1" dirty="0">
              <a:solidFill>
                <a:srgbClr val="0000FF"/>
              </a:solidFill>
            </a:endParaRPr>
          </a:p>
        </p:txBody>
      </p:sp>
    </p:spTree>
    <p:extLst>
      <p:ext uri="{BB962C8B-B14F-4D97-AF65-F5344CB8AC3E}">
        <p14:creationId xmlns:p14="http://schemas.microsoft.com/office/powerpoint/2010/main" val="35622908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BEB133-F176-E5EC-A179-9F9035A84C6B}"/>
            </a:ext>
          </a:extLst>
        </p:cNvPr>
        <p:cNvGrpSpPr/>
        <p:nvPr/>
      </p:nvGrpSpPr>
      <p:grpSpPr>
        <a:xfrm>
          <a:off x="0" y="0"/>
          <a:ext cx="0" cy="0"/>
          <a:chOff x="0" y="0"/>
          <a:chExt cx="0" cy="0"/>
        </a:xfrm>
      </p:grpSpPr>
      <p:sp>
        <p:nvSpPr>
          <p:cNvPr id="2" name="文本占位符 1">
            <a:extLst>
              <a:ext uri="{FF2B5EF4-FFF2-40B4-BE49-F238E27FC236}">
                <a16:creationId xmlns:a16="http://schemas.microsoft.com/office/drawing/2014/main" id="{E5BDEBFB-49CF-DBC9-81DC-9D40BEC10DAD}"/>
              </a:ext>
            </a:extLst>
          </p:cNvPr>
          <p:cNvSpPr>
            <a:spLocks noGrp="1"/>
          </p:cNvSpPr>
          <p:nvPr>
            <p:ph type="body" sz="quarter" idx="61"/>
          </p:nvPr>
        </p:nvSpPr>
        <p:spPr>
          <a:xfrm>
            <a:off x="560744" y="221239"/>
            <a:ext cx="10318750" cy="456860"/>
          </a:xfrm>
        </p:spPr>
        <p:txBody>
          <a:bodyPr vert="horz" lIns="0" tIns="0" rIns="0" bIns="0" rtlCol="0" anchor="ctr">
            <a:noAutofit/>
          </a:bodyPr>
          <a:lstStyle/>
          <a:p>
            <a:pPr>
              <a:lnSpc>
                <a:spcPct val="100000"/>
              </a:lnSpc>
            </a:pPr>
            <a:r>
              <a:rPr lang="en-US" altLang="zh-CN" sz="2400" dirty="0">
                <a:solidFill>
                  <a:prstClr val="white"/>
                </a:solidFill>
              </a:rPr>
              <a:t>Technical Impact</a:t>
            </a:r>
            <a:r>
              <a:rPr lang="zh-CN" altLang="en-US" sz="2400" dirty="0">
                <a:solidFill>
                  <a:prstClr val="white"/>
                </a:solidFill>
              </a:rPr>
              <a:t>：</a:t>
            </a:r>
            <a:r>
              <a:rPr lang="en-US" altLang="zh-CN" sz="2400" dirty="0">
                <a:solidFill>
                  <a:prstClr val="white"/>
                </a:solidFill>
              </a:rPr>
              <a:t>IWK &amp; Migration from 5G data collection</a:t>
            </a:r>
            <a:endParaRPr lang="zh-CN" altLang="en-US" sz="2400" dirty="0">
              <a:solidFill>
                <a:prstClr val="white"/>
              </a:solidFill>
            </a:endParaRPr>
          </a:p>
        </p:txBody>
      </p:sp>
      <p:sp>
        <p:nvSpPr>
          <p:cNvPr id="4" name="文本框 3">
            <a:extLst>
              <a:ext uri="{FF2B5EF4-FFF2-40B4-BE49-F238E27FC236}">
                <a16:creationId xmlns:a16="http://schemas.microsoft.com/office/drawing/2014/main" id="{5CD0C4FF-A6FA-03E0-F429-5B651F6D1C62}"/>
              </a:ext>
            </a:extLst>
          </p:cNvPr>
          <p:cNvSpPr txBox="1"/>
          <p:nvPr/>
        </p:nvSpPr>
        <p:spPr>
          <a:xfrm>
            <a:off x="560744" y="1108824"/>
            <a:ext cx="10857187" cy="623248"/>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300"/>
              </a:spcAft>
              <a:buClrTx/>
              <a:buSzTx/>
              <a:buFontTx/>
              <a:buNone/>
              <a:tabLst/>
              <a:defRPr/>
            </a:pPr>
            <a:r>
              <a:rPr kumimoji="0" lang="en-GB" altLang="zh-CN" sz="1600" b="1" i="1" u="none" strike="noStrike" kern="1200" cap="none" spc="0" normalizeH="0" baseline="0" noProof="0" dirty="0">
                <a:ln>
                  <a:noFill/>
                </a:ln>
                <a:solidFill>
                  <a:srgbClr val="E7E6E6">
                    <a:lumMod val="75000"/>
                  </a:srgbClr>
                </a:solidFill>
                <a:effectLst/>
                <a:uLnTx/>
                <a:uFillTx/>
                <a:latin typeface="Calibri" panose="020F0502020204030204"/>
                <a:ea typeface="宋体" panose="02010600030101010101" pitchFamily="2" charset="-122"/>
                <a:cs typeface="+mn-cs"/>
              </a:rPr>
              <a:t>Technical Impact:</a:t>
            </a:r>
            <a:r>
              <a:rPr kumimoji="0" lang="en-GB" altLang="zh-CN" sz="1600" b="0" i="1" u="none" strike="noStrike" kern="1200" cap="none" spc="0" normalizeH="0" baseline="0" noProof="0" dirty="0">
                <a:ln>
                  <a:noFill/>
                </a:ln>
                <a:solidFill>
                  <a:srgbClr val="E7E6E6">
                    <a:lumMod val="75000"/>
                  </a:srgbClr>
                </a:solidFill>
                <a:effectLst/>
                <a:uLnTx/>
                <a:uFillTx/>
                <a:latin typeface="Calibri" panose="020F0502020204030204"/>
                <a:ea typeface="宋体" panose="02010600030101010101" pitchFamily="2" charset="-122"/>
                <a:cs typeface="+mn-cs"/>
              </a:rPr>
              <a:t> How would this WT/KI influence:</a:t>
            </a:r>
            <a:endParaRPr kumimoji="0" lang="zh-CN" altLang="zh-CN" sz="1600" b="0" i="1" u="none" strike="noStrike" kern="1200" cap="none" spc="0" normalizeH="0" baseline="0" noProof="0" dirty="0">
              <a:ln>
                <a:noFill/>
              </a:ln>
              <a:solidFill>
                <a:srgbClr val="E7E6E6">
                  <a:lumMod val="75000"/>
                </a:srgbClr>
              </a:solidFill>
              <a:effectLst/>
              <a:uLnTx/>
              <a:uFillTx/>
              <a:latin typeface="Calibri" panose="020F0502020204030204"/>
              <a:ea typeface="宋体" panose="02010600030101010101" pitchFamily="2" charset="-122"/>
              <a:cs typeface="+mn-cs"/>
            </a:endParaRPr>
          </a:p>
          <a:p>
            <a:pPr marL="342900" marR="0" lvl="0" indent="-342900" algn="l" defTabSz="914400" rtl="0" eaLnBrk="1" fontAlgn="auto" latinLnBrk="0" hangingPunct="1">
              <a:lnSpc>
                <a:spcPct val="100000"/>
              </a:lnSpc>
              <a:spcBef>
                <a:spcPts val="0"/>
              </a:spcBef>
              <a:spcAft>
                <a:spcPts val="300"/>
              </a:spcAft>
              <a:buClrTx/>
              <a:buSzTx/>
              <a:buFont typeface="Symbol" panose="05050102010706020507" pitchFamily="18" charset="2"/>
              <a:buChar char=""/>
              <a:tabLst/>
              <a:defRPr/>
            </a:pPr>
            <a:r>
              <a:rPr kumimoji="0" lang="en-GB" altLang="zh-CN" sz="1600" b="0" i="1" u="none" strike="noStrike" kern="1200" cap="none" spc="0" normalizeH="0" baseline="0" noProof="0" dirty="0">
                <a:ln>
                  <a:noFill/>
                </a:ln>
                <a:solidFill>
                  <a:srgbClr val="E7E6E6">
                    <a:lumMod val="75000"/>
                  </a:srgbClr>
                </a:solidFill>
                <a:effectLst/>
                <a:uLnTx/>
                <a:uFillTx/>
                <a:latin typeface="Calibri" panose="020F0502020204030204"/>
                <a:ea typeface="宋体" panose="02010600030101010101" pitchFamily="2" charset="-122"/>
                <a:cs typeface="+mn-cs"/>
              </a:rPr>
              <a:t>Interworking or migration from 5G to 6G?</a:t>
            </a:r>
            <a:endParaRPr kumimoji="0" lang="zh-CN" altLang="zh-CN" sz="1600" b="0" i="1" u="none" strike="noStrike" kern="1200" cap="none" spc="0" normalizeH="0" baseline="0" noProof="0" dirty="0">
              <a:ln>
                <a:noFill/>
              </a:ln>
              <a:solidFill>
                <a:srgbClr val="E7E6E6">
                  <a:lumMod val="75000"/>
                </a:srgbClr>
              </a:solidFill>
              <a:effectLst/>
              <a:uLnTx/>
              <a:uFillTx/>
              <a:latin typeface="Calibri" panose="020F0502020204030204"/>
              <a:ea typeface="宋体" panose="02010600030101010101" pitchFamily="2" charset="-122"/>
              <a:cs typeface="+mn-cs"/>
            </a:endParaRPr>
          </a:p>
        </p:txBody>
      </p:sp>
      <p:sp>
        <p:nvSpPr>
          <p:cNvPr id="5" name="文本框 4">
            <a:extLst>
              <a:ext uri="{FF2B5EF4-FFF2-40B4-BE49-F238E27FC236}">
                <a16:creationId xmlns:a16="http://schemas.microsoft.com/office/drawing/2014/main" id="{FE1CE7A1-720C-EEFA-23DE-63C033C80B14}"/>
              </a:ext>
            </a:extLst>
          </p:cNvPr>
          <p:cNvSpPr txBox="1"/>
          <p:nvPr/>
        </p:nvSpPr>
        <p:spPr>
          <a:xfrm>
            <a:off x="361854" y="1746300"/>
            <a:ext cx="6924784"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800" b="1" i="0" u="none" strike="noStrike" kern="1200" cap="none" spc="0" normalizeH="0" baseline="0" noProof="0" dirty="0">
                <a:ln>
                  <a:noFill/>
                </a:ln>
                <a:solidFill>
                  <a:srgbClr val="0000FF"/>
                </a:solidFill>
                <a:effectLst/>
                <a:uLnTx/>
                <a:uFillTx/>
                <a:latin typeface="Calibri" panose="020F0502020204030204"/>
                <a:ea typeface="メイリオ" panose="020B0604030504040204" pitchFamily="34" charset="-128"/>
                <a:cs typeface="+mn-cs"/>
              </a:rPr>
              <a:t>C</a:t>
            </a:r>
            <a:r>
              <a:rPr kumimoji="0" lang="en-US" altLang="zh-CN" sz="1800" b="1" i="0" u="none" strike="noStrike" kern="1200" cap="none" spc="0" normalizeH="0" baseline="0" noProof="0" dirty="0">
                <a:ln>
                  <a:noFill/>
                </a:ln>
                <a:solidFill>
                  <a:srgbClr val="0000FF"/>
                </a:solidFill>
                <a:effectLst/>
                <a:uLnTx/>
                <a:uFillTx/>
                <a:latin typeface="Calibri" panose="020F0502020204030204"/>
                <a:ea typeface="宋体" panose="02010600030101010101" pitchFamily="2" charset="-122"/>
                <a:cs typeface="+mn-cs"/>
              </a:rPr>
              <a:t>onsiderations on IWK &amp; m</a:t>
            </a:r>
            <a:r>
              <a:rPr kumimoji="0" lang="en-US" altLang="ja-JP" sz="1800" b="1" i="0" u="none" strike="noStrike" kern="1200" cap="none" spc="0" normalizeH="0" baseline="0" noProof="0" dirty="0">
                <a:ln>
                  <a:noFill/>
                </a:ln>
                <a:solidFill>
                  <a:srgbClr val="0000FF"/>
                </a:solidFill>
                <a:effectLst/>
                <a:uLnTx/>
                <a:uFillTx/>
                <a:latin typeface="Calibri" panose="020F0502020204030204"/>
                <a:ea typeface="メイリオ" panose="020B0604030504040204" pitchFamily="34" charset="-128"/>
                <a:cs typeface="+mn-cs"/>
              </a:rPr>
              <a:t>igration from 5G to 6G</a:t>
            </a:r>
            <a:endParaRPr kumimoji="0" lang="zh-CN" altLang="en-US" sz="1800" b="1" i="0" u="none" strike="noStrike" kern="1200" cap="none" spc="0" normalizeH="0" baseline="0" noProof="0" dirty="0">
              <a:ln>
                <a:noFill/>
              </a:ln>
              <a:solidFill>
                <a:srgbClr val="0000FF"/>
              </a:solidFill>
              <a:effectLst/>
              <a:uLnTx/>
              <a:uFillTx/>
              <a:latin typeface="Calibri" panose="020F0502020204030204"/>
              <a:ea typeface="宋体" panose="02010600030101010101" pitchFamily="2" charset="-122"/>
              <a:cs typeface="+mn-cs"/>
            </a:endParaRPr>
          </a:p>
        </p:txBody>
      </p:sp>
      <p:sp>
        <p:nvSpPr>
          <p:cNvPr id="6" name="文本框 5">
            <a:extLst>
              <a:ext uri="{FF2B5EF4-FFF2-40B4-BE49-F238E27FC236}">
                <a16:creationId xmlns:a16="http://schemas.microsoft.com/office/drawing/2014/main" id="{26140E19-3304-7A11-3008-0CC1CCEEBF69}"/>
              </a:ext>
            </a:extLst>
          </p:cNvPr>
          <p:cNvSpPr txBox="1"/>
          <p:nvPr/>
        </p:nvSpPr>
        <p:spPr>
          <a:xfrm>
            <a:off x="560744" y="2350978"/>
            <a:ext cx="10857187" cy="369332"/>
          </a:xfrm>
          <a:prstGeom prst="rect">
            <a:avLst/>
          </a:prstGeom>
          <a:solidFill>
            <a:schemeClr val="bg1"/>
          </a:solidFill>
        </p:spPr>
        <p:txBody>
          <a:bodyPr wrap="square">
            <a:spAutoFit/>
          </a:bodyPr>
          <a:lstStyle/>
          <a:p>
            <a:pPr marL="285750" marR="0" lvl="0" indent="-285750" algn="l" defTabSz="914400" rtl="0" eaLnBrk="1" fontAlgn="auto" latinLnBrk="0" hangingPunct="1">
              <a:lnSpc>
                <a:spcPct val="100000"/>
              </a:lnSpc>
              <a:spcBef>
                <a:spcPts val="0"/>
              </a:spcBef>
              <a:spcAft>
                <a:spcPts val="900"/>
              </a:spcAft>
              <a:buClrTx/>
              <a:buSzTx/>
              <a:buFont typeface="Wingdings" panose="05000000000000000000" pitchFamily="2" charset="2"/>
              <a:buChar char="l"/>
              <a:tabLst/>
              <a:defRPr/>
            </a:pPr>
            <a:endParaRPr kumimoji="0" lang="en-US" altLang="zh-CN" sz="1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sp>
        <p:nvSpPr>
          <p:cNvPr id="8" name="文本框 7">
            <a:extLst>
              <a:ext uri="{FF2B5EF4-FFF2-40B4-BE49-F238E27FC236}">
                <a16:creationId xmlns:a16="http://schemas.microsoft.com/office/drawing/2014/main" id="{7E731C28-1CF4-4D24-AAA1-4D35033946CA}"/>
              </a:ext>
            </a:extLst>
          </p:cNvPr>
          <p:cNvSpPr txBox="1"/>
          <p:nvPr/>
        </p:nvSpPr>
        <p:spPr>
          <a:xfrm>
            <a:off x="667406" y="2234641"/>
            <a:ext cx="11055202" cy="3716402"/>
          </a:xfrm>
          <a:prstGeom prst="rect">
            <a:avLst/>
          </a:prstGeom>
          <a:solidFill>
            <a:schemeClr val="bg1"/>
          </a:solidFill>
        </p:spPr>
        <p:txBody>
          <a:bodyPr wrap="square">
            <a:spAutoFit/>
          </a:bodyPr>
          <a:lstStyle/>
          <a:p>
            <a:pPr marL="285750" indent="-285750">
              <a:spcAft>
                <a:spcPts val="900"/>
              </a:spcAft>
              <a:buFont typeface="Wingdings" panose="05000000000000000000" pitchFamily="2" charset="2"/>
              <a:buChar char="l"/>
              <a:defRPr/>
            </a:pPr>
            <a:r>
              <a:rPr lang="en-US" altLang="zh-CN" sz="1800" b="0" dirty="0">
                <a:solidFill>
                  <a:srgbClr val="000000"/>
                </a:solidFill>
                <a:effectLst/>
                <a:latin typeface="Calibri" panose="020F0502020204030204" pitchFamily="34" charset="0"/>
              </a:rPr>
              <a:t>6G native data framework is a completely new architecture for data </a:t>
            </a:r>
            <a:r>
              <a:rPr lang="en-US" altLang="zh-CN" dirty="0">
                <a:solidFill>
                  <a:srgbClr val="000000"/>
                </a:solidFill>
                <a:latin typeface="Calibri" panose="020F0502020204030204" pitchFamily="34" charset="0"/>
              </a:rPr>
              <a:t>handling for multiple purpose e.g. AI and Sensing </a:t>
            </a:r>
            <a:r>
              <a:rPr lang="en-US" altLang="zh-CN" sz="1800" b="0" dirty="0">
                <a:solidFill>
                  <a:srgbClr val="000000"/>
                </a:solidFill>
                <a:effectLst/>
                <a:latin typeface="Calibri" panose="020F0502020204030204" pitchFamily="34" charset="0"/>
              </a:rPr>
              <a:t>and expected to be non-backward compatible with 5GA architecture;</a:t>
            </a:r>
            <a:endParaRPr kumimoji="0" lang="en-US" sz="1800" b="0" i="0" strike="noStrike" kern="1200" cap="none" spc="0" normalizeH="0" baseline="0" noProof="0" dirty="0">
              <a:ln>
                <a:noFill/>
              </a:ln>
              <a:solidFill>
                <a:prstClr val="black"/>
              </a:solidFill>
              <a:effectLst/>
              <a:uLnTx/>
              <a:uFillTx/>
              <a:latin typeface="Calibri" panose="020F0502020204030204"/>
              <a:ea typeface="+mn-ea"/>
              <a:cs typeface="+mn-cs"/>
            </a:endParaRPr>
          </a:p>
          <a:p>
            <a:pPr marL="285750" marR="0" lvl="0" indent="-285750" algn="l" defTabSz="914400" rtl="0" eaLnBrk="1" fontAlgn="auto" latinLnBrk="0" hangingPunct="1">
              <a:lnSpc>
                <a:spcPct val="100000"/>
              </a:lnSpc>
              <a:spcBef>
                <a:spcPts val="0"/>
              </a:spcBef>
              <a:spcAft>
                <a:spcPts val="900"/>
              </a:spcAft>
              <a:buClrTx/>
              <a:buSzTx/>
              <a:buFont typeface="Wingdings" panose="05000000000000000000" pitchFamily="2" charset="2"/>
              <a:buChar char="l"/>
              <a:tabLst/>
              <a:defRPr/>
            </a:pPr>
            <a:r>
              <a:rPr kumimoji="0" lang="en-US" b="0" i="0" strike="noStrike" kern="1200" cap="none" spc="0" normalizeH="0" baseline="0" noProof="0" dirty="0">
                <a:ln>
                  <a:noFill/>
                </a:ln>
                <a:solidFill>
                  <a:prstClr val="black"/>
                </a:solidFill>
                <a:effectLst/>
                <a:uLnTx/>
                <a:uFillTx/>
                <a:latin typeface="Calibri" panose="020F0502020204030204"/>
                <a:ea typeface="+mn-ea"/>
                <a:cs typeface="+mn-cs"/>
              </a:rPr>
              <a:t>It is proposed to develop 6G Architecture with the native support of common data framework, which will take 5G existing related work in SA2 into account.</a:t>
            </a:r>
          </a:p>
          <a:p>
            <a:pPr marL="742950" marR="0" lvl="1" indent="-285750" algn="l" defTabSz="914400" rtl="0" eaLnBrk="1" fontAlgn="auto" latinLnBrk="0" hangingPunct="1">
              <a:lnSpc>
                <a:spcPct val="100000"/>
              </a:lnSpc>
              <a:spcBef>
                <a:spcPts val="0"/>
              </a:spcBef>
              <a:spcAft>
                <a:spcPts val="900"/>
              </a:spcAft>
              <a:buClrTx/>
              <a:buSzTx/>
              <a:buFont typeface="Calibri" panose="020F0502020204030204" pitchFamily="34" charset="0"/>
              <a:buChar char="‐"/>
              <a:tabLst/>
              <a:defRPr/>
            </a:pPr>
            <a:r>
              <a:rPr kumimoji="0" lang="en-US" b="0" i="0" strike="noStrike" kern="1200" cap="none" spc="0" normalizeH="0" baseline="0" noProof="0" dirty="0">
                <a:ln>
                  <a:noFill/>
                </a:ln>
                <a:solidFill>
                  <a:prstClr val="black"/>
                </a:solidFill>
                <a:effectLst/>
                <a:uLnTx/>
                <a:uFillTx/>
                <a:latin typeface="Calibri" panose="020F0502020204030204"/>
                <a:ea typeface="+mn-ea"/>
                <a:cs typeface="+mn-cs"/>
              </a:rPr>
              <a:t>In 5G, R17 </a:t>
            </a:r>
            <a:r>
              <a:rPr kumimoji="0" lang="en-US" b="0" i="0" strike="noStrike" kern="1200" cap="none" spc="0" normalizeH="0" baseline="0" noProof="0" dirty="0" err="1">
                <a:ln>
                  <a:noFill/>
                </a:ln>
                <a:solidFill>
                  <a:prstClr val="black"/>
                </a:solidFill>
                <a:effectLst/>
                <a:uLnTx/>
                <a:uFillTx/>
                <a:latin typeface="Calibri" panose="020F0502020204030204"/>
                <a:ea typeface="+mn-ea"/>
                <a:cs typeface="+mn-cs"/>
              </a:rPr>
              <a:t>eNA</a:t>
            </a:r>
            <a:r>
              <a:rPr kumimoji="0" lang="en-US" b="0" i="0" strike="noStrike" kern="1200" cap="none" spc="0" normalizeH="0" baseline="0" noProof="0" dirty="0">
                <a:ln>
                  <a:noFill/>
                </a:ln>
                <a:solidFill>
                  <a:prstClr val="black"/>
                </a:solidFill>
                <a:effectLst/>
                <a:uLnTx/>
                <a:uFillTx/>
                <a:latin typeface="Calibri" panose="020F0502020204030204"/>
                <a:ea typeface="+mn-ea"/>
                <a:cs typeface="+mn-cs"/>
              </a:rPr>
              <a:t> Ph1(</a:t>
            </a:r>
            <a:r>
              <a:rPr kumimoji="0" lang="en-US" altLang="de-DE" b="0" i="0" strike="noStrike" kern="1200" cap="none" spc="0" normalizeH="0" baseline="0" noProof="0" dirty="0">
                <a:ln>
                  <a:noFill/>
                </a:ln>
                <a:solidFill>
                  <a:prstClr val="black"/>
                </a:solidFill>
                <a:effectLst/>
                <a:uLnTx/>
                <a:uFillTx/>
                <a:latin typeface="Calibri" panose="020F0502020204030204"/>
                <a:ea typeface="+mn-ea"/>
                <a:cs typeface="+mn-cs"/>
              </a:rPr>
              <a:t>enablers for Network Automation</a:t>
            </a:r>
            <a:r>
              <a:rPr kumimoji="0" lang="en-US" b="0" i="0" strike="noStrike" kern="1200" cap="none" spc="0" normalizeH="0" baseline="0" noProof="0" dirty="0">
                <a:ln>
                  <a:noFill/>
                </a:ln>
                <a:solidFill>
                  <a:prstClr val="black"/>
                </a:solidFill>
                <a:effectLst/>
                <a:uLnTx/>
                <a:uFillTx/>
                <a:latin typeface="Calibri" panose="020F0502020204030204"/>
                <a:ea typeface="+mn-ea"/>
                <a:cs typeface="+mn-cs"/>
              </a:rPr>
              <a:t>) was a pre-study for AIML in SA2, which studied and specified how to collect/expose data using DCCF, MFAF and NEF;</a:t>
            </a:r>
          </a:p>
          <a:p>
            <a:pPr marL="742950" marR="0" lvl="1" indent="-285750" algn="l" defTabSz="914400" rtl="0" eaLnBrk="1" fontAlgn="auto" latinLnBrk="0" hangingPunct="1">
              <a:lnSpc>
                <a:spcPct val="100000"/>
              </a:lnSpc>
              <a:spcBef>
                <a:spcPts val="0"/>
              </a:spcBef>
              <a:spcAft>
                <a:spcPts val="900"/>
              </a:spcAft>
              <a:buClrTx/>
              <a:buSzTx/>
              <a:buFont typeface="Calibri" panose="020F0502020204030204" pitchFamily="34" charset="0"/>
              <a:buChar char="‐"/>
              <a:tabLst/>
              <a:defRPr/>
            </a:pPr>
            <a:r>
              <a:rPr kumimoji="0" lang="en-US" b="0" i="0" strike="noStrike" kern="1200" cap="none" spc="0" normalizeH="0" baseline="0" noProof="0" dirty="0">
                <a:ln>
                  <a:noFill/>
                </a:ln>
                <a:solidFill>
                  <a:prstClr val="black"/>
                </a:solidFill>
                <a:effectLst/>
                <a:uLnTx/>
                <a:uFillTx/>
                <a:latin typeface="Calibri" panose="020F0502020204030204"/>
                <a:ea typeface="+mn-ea"/>
                <a:cs typeface="+mn-cs"/>
              </a:rPr>
              <a:t>In R19, SA2 AIML_CN is to further investigate and identify potential architecture enhancements to support UE data collection for UE side model training.</a:t>
            </a:r>
          </a:p>
          <a:p>
            <a:pPr marL="742950" lvl="1" indent="-285750">
              <a:spcAft>
                <a:spcPts val="900"/>
              </a:spcAft>
              <a:buFont typeface="Calibri" panose="020F0502020204030204" pitchFamily="34" charset="0"/>
              <a:buChar char="‐"/>
              <a:defRPr/>
            </a:pPr>
            <a:r>
              <a:rPr lang="en-US" dirty="0">
                <a:solidFill>
                  <a:prstClr val="black"/>
                </a:solidFill>
              </a:rPr>
              <a:t>In </a:t>
            </a:r>
            <a:r>
              <a:rPr lang="en-US" altLang="zh-CN" dirty="0">
                <a:solidFill>
                  <a:prstClr val="black"/>
                </a:solidFill>
              </a:rPr>
              <a:t>R20, </a:t>
            </a:r>
            <a:r>
              <a:rPr lang="en-US" dirty="0">
                <a:solidFill>
                  <a:prstClr val="black"/>
                </a:solidFill>
              </a:rPr>
              <a:t>SA2 AIML_CN_Ph2 could be further extended to investigate and identify potential architecture enhancements to support</a:t>
            </a:r>
            <a:r>
              <a:rPr lang="en-US" altLang="zh-CN" dirty="0">
                <a:solidFill>
                  <a:prstClr val="black"/>
                </a:solidFill>
                <a:sym typeface="微软雅黑" panose="020B0503020204020204" pitchFamily="34" charset="-122"/>
              </a:rPr>
              <a:t> ML model parameters or training data set for two sided model.</a:t>
            </a:r>
            <a:endParaRPr lang="en-US" dirty="0">
              <a:solidFill>
                <a:prstClr val="black"/>
              </a:solidFill>
            </a:endParaRPr>
          </a:p>
          <a:p>
            <a:pPr marL="742950" marR="0" lvl="1" indent="-285750" algn="l" defTabSz="914400" rtl="0" eaLnBrk="1" fontAlgn="auto" latinLnBrk="0" hangingPunct="1">
              <a:lnSpc>
                <a:spcPct val="100000"/>
              </a:lnSpc>
              <a:spcBef>
                <a:spcPts val="0"/>
              </a:spcBef>
              <a:spcAft>
                <a:spcPts val="900"/>
              </a:spcAft>
              <a:buClrTx/>
              <a:buSzTx/>
              <a:buFont typeface="Calibri" panose="020F0502020204030204" pitchFamily="34" charset="0"/>
              <a:buChar char="‐"/>
              <a:tabLst/>
              <a:defRPr/>
            </a:pPr>
            <a:r>
              <a:rPr lang="en-US" altLang="zh-CN" dirty="0">
                <a:solidFill>
                  <a:prstClr val="black"/>
                </a:solidFill>
                <a:latin typeface="Calibri" panose="020F0502020204030204"/>
              </a:rPr>
              <a:t>In R20, SA2 FS_ISAC is also to </a:t>
            </a:r>
            <a:r>
              <a:rPr kumimoji="0" lang="en-US" altLang="zh-CN" b="0" i="0" strike="noStrike" kern="1200" cap="none" spc="0" normalizeH="0" baseline="0" noProof="0" dirty="0">
                <a:ln>
                  <a:noFill/>
                </a:ln>
                <a:solidFill>
                  <a:prstClr val="black"/>
                </a:solidFill>
                <a:effectLst/>
                <a:uLnTx/>
                <a:uFillTx/>
                <a:latin typeface="Calibri" panose="020F0502020204030204"/>
                <a:ea typeface="+mn-ea"/>
                <a:cs typeface="+mn-cs"/>
              </a:rPr>
              <a:t>investigate how to collect and transfer sensing related data from RAN.</a:t>
            </a:r>
            <a:endParaRPr kumimoji="0" lang="en-US" altLang="zh-CN" b="0" i="0"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4987890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1459C8-DFAA-5048-E5FA-FB37400CBB78}"/>
            </a:ext>
          </a:extLst>
        </p:cNvPr>
        <p:cNvGrpSpPr/>
        <p:nvPr/>
      </p:nvGrpSpPr>
      <p:grpSpPr>
        <a:xfrm>
          <a:off x="0" y="0"/>
          <a:ext cx="0" cy="0"/>
          <a:chOff x="0" y="0"/>
          <a:chExt cx="0" cy="0"/>
        </a:xfrm>
      </p:grpSpPr>
      <p:sp>
        <p:nvSpPr>
          <p:cNvPr id="2" name="文本占位符 1">
            <a:extLst>
              <a:ext uri="{FF2B5EF4-FFF2-40B4-BE49-F238E27FC236}">
                <a16:creationId xmlns:a16="http://schemas.microsoft.com/office/drawing/2014/main" id="{46CF1A38-837D-04C1-BB38-65F5D699D496}"/>
              </a:ext>
            </a:extLst>
          </p:cNvPr>
          <p:cNvSpPr>
            <a:spLocks noGrp="1"/>
          </p:cNvSpPr>
          <p:nvPr>
            <p:ph type="body" sz="quarter" idx="61"/>
          </p:nvPr>
        </p:nvSpPr>
        <p:spPr>
          <a:xfrm>
            <a:off x="560744" y="180142"/>
            <a:ext cx="9194219" cy="631229"/>
          </a:xfrm>
        </p:spPr>
        <p:txBody>
          <a:bodyPr vert="horz" lIns="0" tIns="0" rIns="0" bIns="0" rtlCol="0" anchor="ctr">
            <a:noAutofit/>
          </a:bodyPr>
          <a:lstStyle/>
          <a:p>
            <a:pPr>
              <a:lnSpc>
                <a:spcPct val="100000"/>
              </a:lnSpc>
            </a:pPr>
            <a:r>
              <a:rPr lang="en-US" altLang="zh-CN" sz="2400" dirty="0">
                <a:solidFill>
                  <a:prstClr val="white"/>
                </a:solidFill>
              </a:rPr>
              <a:t>Proposals: WT scope updates and dependency</a:t>
            </a:r>
            <a:endParaRPr lang="zh-CN" altLang="en-US" sz="2400" dirty="0">
              <a:solidFill>
                <a:prstClr val="white"/>
              </a:solidFill>
            </a:endParaRPr>
          </a:p>
        </p:txBody>
      </p:sp>
      <p:sp>
        <p:nvSpPr>
          <p:cNvPr id="164" name="文本框 163">
            <a:extLst>
              <a:ext uri="{FF2B5EF4-FFF2-40B4-BE49-F238E27FC236}">
                <a16:creationId xmlns:a16="http://schemas.microsoft.com/office/drawing/2014/main" id="{99555206-40D1-9106-FF03-ED73E1523C44}"/>
              </a:ext>
            </a:extLst>
          </p:cNvPr>
          <p:cNvSpPr txBox="1"/>
          <p:nvPr/>
        </p:nvSpPr>
        <p:spPr>
          <a:xfrm>
            <a:off x="557823" y="1208646"/>
            <a:ext cx="4225491" cy="369332"/>
          </a:xfrm>
          <a:prstGeom prst="rect">
            <a:avLst/>
          </a:prstGeom>
          <a:noFill/>
        </p:spPr>
        <p:txBody>
          <a:bodyPr wrap="square">
            <a:spAutoFit/>
          </a:bodyPr>
          <a:lstStyle/>
          <a:p>
            <a:pPr algn="ctr"/>
            <a:r>
              <a:rPr lang="en-US" altLang="ja-JP" b="1" dirty="0">
                <a:solidFill>
                  <a:srgbClr val="0000FF"/>
                </a:solidFill>
              </a:rPr>
              <a:t>WT scope</a:t>
            </a:r>
            <a:endParaRPr lang="zh-CN" altLang="en-US" b="1" dirty="0">
              <a:solidFill>
                <a:srgbClr val="0000FF"/>
              </a:solidFill>
            </a:endParaRPr>
          </a:p>
        </p:txBody>
      </p:sp>
      <p:sp>
        <p:nvSpPr>
          <p:cNvPr id="165" name="文本框 164">
            <a:extLst>
              <a:ext uri="{FF2B5EF4-FFF2-40B4-BE49-F238E27FC236}">
                <a16:creationId xmlns:a16="http://schemas.microsoft.com/office/drawing/2014/main" id="{55E735D9-8D21-F5B8-2369-4C14D1F3110A}"/>
              </a:ext>
            </a:extLst>
          </p:cNvPr>
          <p:cNvSpPr txBox="1"/>
          <p:nvPr/>
        </p:nvSpPr>
        <p:spPr>
          <a:xfrm>
            <a:off x="7576905" y="2150982"/>
            <a:ext cx="4326640" cy="1646605"/>
          </a:xfrm>
          <a:prstGeom prst="rect">
            <a:avLst/>
          </a:prstGeom>
          <a:solidFill>
            <a:schemeClr val="bg1"/>
          </a:solidFill>
        </p:spPr>
        <p:txBody>
          <a:bodyPr wrap="square">
            <a:spAutoFit/>
          </a:bodyPr>
          <a:lstStyle/>
          <a:p>
            <a:pPr marL="342900" indent="-342900">
              <a:spcAft>
                <a:spcPts val="600"/>
              </a:spcAft>
              <a:buFont typeface="Wingdings" panose="05000000000000000000" pitchFamily="2" charset="2"/>
              <a:buChar char="l"/>
            </a:pPr>
            <a:r>
              <a:rPr lang="en-GB" altLang="zh-CN" sz="1600" b="1" dirty="0"/>
              <a:t>Dependency on WT#1.1 </a:t>
            </a:r>
            <a:r>
              <a:rPr lang="en-GB" altLang="zh-CN" sz="1600" dirty="0"/>
              <a:t>(</a:t>
            </a:r>
            <a:r>
              <a:rPr lang="en-US" altLang="zh-CN" sz="1600" dirty="0"/>
              <a:t>e.g. New NAS</a:t>
            </a:r>
            <a:r>
              <a:rPr lang="en-GB" altLang="zh-CN" sz="1600" dirty="0"/>
              <a:t>) and </a:t>
            </a:r>
            <a:r>
              <a:rPr lang="en-GB" altLang="zh-CN" sz="1600" b="1" dirty="0"/>
              <a:t>WT#1.2 </a:t>
            </a:r>
            <a:r>
              <a:rPr lang="en-GB" altLang="zh-CN" sz="1600" dirty="0"/>
              <a:t>(</a:t>
            </a:r>
            <a:r>
              <a:rPr lang="en-US" altLang="zh-CN" sz="1600" dirty="0"/>
              <a:t>e.g. SBA enhancement, QoS framework, network exposure framework</a:t>
            </a:r>
            <a:r>
              <a:rPr lang="en-GB" altLang="zh-CN" sz="1600" dirty="0"/>
              <a:t>).</a:t>
            </a:r>
          </a:p>
          <a:p>
            <a:pPr marL="342900" indent="-342900">
              <a:spcAft>
                <a:spcPts val="600"/>
              </a:spcAft>
              <a:buFont typeface="Wingdings" panose="05000000000000000000" pitchFamily="2" charset="2"/>
              <a:buChar char="l"/>
            </a:pPr>
            <a:r>
              <a:rPr lang="en-GB" altLang="zh-CN" sz="1600" b="1" dirty="0"/>
              <a:t>Dependency on WT#3, 4</a:t>
            </a:r>
            <a:r>
              <a:rPr lang="en-GB" altLang="zh-CN" sz="1600" dirty="0"/>
              <a:t>, e.g. AI and Sensing related data collection, distribution, data or sensing results exposure over 6G data plane.</a:t>
            </a:r>
          </a:p>
        </p:txBody>
      </p:sp>
      <p:sp>
        <p:nvSpPr>
          <p:cNvPr id="166" name="文本框 165">
            <a:extLst>
              <a:ext uri="{FF2B5EF4-FFF2-40B4-BE49-F238E27FC236}">
                <a16:creationId xmlns:a16="http://schemas.microsoft.com/office/drawing/2014/main" id="{CE9E7B50-2F99-EBDE-3425-643F43B2D04E}"/>
              </a:ext>
            </a:extLst>
          </p:cNvPr>
          <p:cNvSpPr txBox="1"/>
          <p:nvPr/>
        </p:nvSpPr>
        <p:spPr>
          <a:xfrm>
            <a:off x="8136890" y="1208646"/>
            <a:ext cx="3206669" cy="369332"/>
          </a:xfrm>
          <a:prstGeom prst="rect">
            <a:avLst/>
          </a:prstGeom>
          <a:noFill/>
        </p:spPr>
        <p:txBody>
          <a:bodyPr wrap="square">
            <a:spAutoFit/>
          </a:bodyPr>
          <a:lstStyle/>
          <a:p>
            <a:pPr algn="ctr"/>
            <a:r>
              <a:rPr lang="en-US" altLang="zh-CN" b="1" dirty="0">
                <a:solidFill>
                  <a:srgbClr val="0000FF"/>
                </a:solidFill>
              </a:rPr>
              <a:t>WT dependency</a:t>
            </a:r>
            <a:endParaRPr lang="zh-CN" altLang="en-US" b="1" dirty="0">
              <a:solidFill>
                <a:srgbClr val="0000FF"/>
              </a:solidFill>
            </a:endParaRPr>
          </a:p>
        </p:txBody>
      </p:sp>
      <p:sp>
        <p:nvSpPr>
          <p:cNvPr id="3" name="文本框 2">
            <a:extLst>
              <a:ext uri="{FF2B5EF4-FFF2-40B4-BE49-F238E27FC236}">
                <a16:creationId xmlns:a16="http://schemas.microsoft.com/office/drawing/2014/main" id="{0CD4ED1E-4458-4E46-98E4-46B7A19508A9}"/>
              </a:ext>
            </a:extLst>
          </p:cNvPr>
          <p:cNvSpPr txBox="1"/>
          <p:nvPr/>
        </p:nvSpPr>
        <p:spPr>
          <a:xfrm>
            <a:off x="557823" y="1679814"/>
            <a:ext cx="6736829" cy="369332"/>
          </a:xfrm>
          <a:prstGeom prst="rect">
            <a:avLst/>
          </a:prstGeom>
          <a:solidFill>
            <a:schemeClr val="bg1"/>
          </a:solidFill>
        </p:spPr>
        <p:txBody>
          <a:bodyPr wrap="square">
            <a:spAutoFit/>
          </a:bodyPr>
          <a:lstStyle/>
          <a:p>
            <a:pPr>
              <a:spcAft>
                <a:spcPts val="600"/>
              </a:spcAft>
            </a:pPr>
            <a:r>
              <a:rPr lang="en-US" altLang="zh-CN" kern="100" dirty="0">
                <a:ea typeface="微软雅黑" panose="020B0503020204020204" pitchFamily="34" charset="-122"/>
              </a:rPr>
              <a:t>It proposes to </a:t>
            </a:r>
            <a:r>
              <a:rPr lang="en-US" altLang="zh-CN" kern="100" dirty="0">
                <a:highlight>
                  <a:srgbClr val="FFFF00"/>
                </a:highlight>
                <a:ea typeface="微软雅黑" panose="020B0503020204020204" pitchFamily="34" charset="-122"/>
              </a:rPr>
              <a:t>keep </a:t>
            </a:r>
            <a:r>
              <a:rPr lang="en-US" altLang="zh-CN" kern="100" dirty="0">
                <a:ea typeface="微软雅黑" panose="020B0503020204020204" pitchFamily="34" charset="-122"/>
              </a:rPr>
              <a:t>WT#5 scope as it is:</a:t>
            </a:r>
          </a:p>
        </p:txBody>
      </p:sp>
      <p:sp>
        <p:nvSpPr>
          <p:cNvPr id="9" name="文本框 8">
            <a:extLst>
              <a:ext uri="{FF2B5EF4-FFF2-40B4-BE49-F238E27FC236}">
                <a16:creationId xmlns:a16="http://schemas.microsoft.com/office/drawing/2014/main" id="{679C5227-DD98-4D18-924D-3206514D6F83}"/>
              </a:ext>
            </a:extLst>
          </p:cNvPr>
          <p:cNvSpPr txBox="1"/>
          <p:nvPr/>
        </p:nvSpPr>
        <p:spPr>
          <a:xfrm>
            <a:off x="380223" y="2150982"/>
            <a:ext cx="6097554" cy="2977738"/>
          </a:xfrm>
          <a:prstGeom prst="rect">
            <a:avLst/>
          </a:prstGeom>
          <a:noFill/>
        </p:spPr>
        <p:txBody>
          <a:bodyPr wrap="square">
            <a:spAutoFit/>
          </a:bodyPr>
          <a:lstStyle/>
          <a:p>
            <a:pPr marL="127000" hangingPunct="0">
              <a:spcAft>
                <a:spcPts val="900"/>
              </a:spcAft>
            </a:pPr>
            <a:r>
              <a:rPr lang="en-GB" altLang="zh-CN" sz="1800" b="1" dirty="0">
                <a:solidFill>
                  <a:srgbClr val="000000"/>
                </a:solidFill>
                <a:effectLst/>
                <a:latin typeface="Times New Roman" panose="02020603050405020304" pitchFamily="18" charset="0"/>
                <a:ea typeface="宋体" panose="02010600030101010101" pitchFamily="2" charset="-122"/>
              </a:rPr>
              <a:t>WT#5:</a:t>
            </a:r>
            <a:r>
              <a:rPr lang="en-GB" altLang="zh-CN" sz="1800" dirty="0">
                <a:solidFill>
                  <a:srgbClr val="000000"/>
                </a:solidFill>
                <a:effectLst/>
                <a:latin typeface="Times New Roman" panose="02020603050405020304" pitchFamily="18" charset="0"/>
                <a:ea typeface="宋体" panose="02010600030101010101" pitchFamily="2" charset="-122"/>
              </a:rPr>
              <a:t> Study data framework for all aspects related to efficient and scalable data handling including, for example, data collection, distribution, processing, storage, data access and data exposure, with consideration of access control/user consent and privacy where relevant. The example of data may include data for AI and Sensing. This WT can also study any potential enhancements on system and procedure needed for user consent framework.</a:t>
            </a:r>
            <a:endParaRPr lang="zh-CN" altLang="zh-CN" sz="1800" dirty="0">
              <a:effectLst/>
              <a:latin typeface="Times New Roman" panose="02020603050405020304" pitchFamily="18" charset="0"/>
              <a:ea typeface="等线" panose="02010600030101010101" pitchFamily="2" charset="-122"/>
            </a:endParaRPr>
          </a:p>
          <a:p>
            <a:pPr marL="720725" indent="-540385" hangingPunct="0">
              <a:spcAft>
                <a:spcPts val="900"/>
              </a:spcAft>
            </a:pPr>
            <a:r>
              <a:rPr lang="en-GB" altLang="zh-CN" sz="1800" dirty="0">
                <a:solidFill>
                  <a:srgbClr val="000000"/>
                </a:solidFill>
                <a:effectLst/>
                <a:latin typeface="Times New Roman" panose="02020603050405020304" pitchFamily="18" charset="0"/>
                <a:ea typeface="等线" panose="02010600030101010101" pitchFamily="2" charset="-122"/>
              </a:rPr>
              <a:t>NOTE 6</a:t>
            </a:r>
            <a:r>
              <a:rPr lang="en-GB" altLang="zh-CN" sz="1800" dirty="0">
                <a:solidFill>
                  <a:srgbClr val="000000"/>
                </a:solidFill>
                <a:effectLst/>
                <a:latin typeface="Times New Roman" panose="02020603050405020304" pitchFamily="18" charset="0"/>
                <a:ea typeface="宋体" panose="02010600030101010101" pitchFamily="2" charset="-122"/>
              </a:rPr>
              <a:t>:	The work split with SA3, SA5 and RAN WGs will require TSG coordination</a:t>
            </a:r>
            <a:endParaRPr lang="zh-CN" altLang="zh-CN" sz="1800" dirty="0">
              <a:effectLst/>
              <a:latin typeface="Times New Roman" panose="02020603050405020304" pitchFamily="18" charset="0"/>
              <a:ea typeface="等线" panose="02010600030101010101" pitchFamily="2" charset="-122"/>
            </a:endParaRPr>
          </a:p>
        </p:txBody>
      </p:sp>
    </p:spTree>
    <p:extLst>
      <p:ext uri="{BB962C8B-B14F-4D97-AF65-F5344CB8AC3E}">
        <p14:creationId xmlns:p14="http://schemas.microsoft.com/office/powerpoint/2010/main" val="28918415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C0A999-7928-D97B-CEC4-5D9BD746764C}"/>
            </a:ext>
          </a:extLst>
        </p:cNvPr>
        <p:cNvGrpSpPr/>
        <p:nvPr/>
      </p:nvGrpSpPr>
      <p:grpSpPr>
        <a:xfrm>
          <a:off x="0" y="0"/>
          <a:ext cx="0" cy="0"/>
          <a:chOff x="0" y="0"/>
          <a:chExt cx="0" cy="0"/>
        </a:xfrm>
      </p:grpSpPr>
      <p:sp>
        <p:nvSpPr>
          <p:cNvPr id="2" name="文本占位符 1">
            <a:extLst>
              <a:ext uri="{FF2B5EF4-FFF2-40B4-BE49-F238E27FC236}">
                <a16:creationId xmlns:a16="http://schemas.microsoft.com/office/drawing/2014/main" id="{209E70D0-FE85-F24D-B825-BEB24DC13050}"/>
              </a:ext>
            </a:extLst>
          </p:cNvPr>
          <p:cNvSpPr>
            <a:spLocks noGrp="1"/>
          </p:cNvSpPr>
          <p:nvPr>
            <p:ph type="body" sz="quarter" idx="61"/>
          </p:nvPr>
        </p:nvSpPr>
        <p:spPr>
          <a:xfrm>
            <a:off x="560744" y="180142"/>
            <a:ext cx="9194219" cy="631229"/>
          </a:xfrm>
        </p:spPr>
        <p:txBody>
          <a:bodyPr vert="horz" lIns="0" tIns="0" rIns="0" bIns="0" rtlCol="0" anchor="ctr">
            <a:noAutofit/>
          </a:bodyPr>
          <a:lstStyle/>
          <a:p>
            <a:pPr>
              <a:lnSpc>
                <a:spcPct val="100000"/>
              </a:lnSpc>
            </a:pPr>
            <a:r>
              <a:rPr lang="en-US" altLang="zh-CN" sz="2400" dirty="0">
                <a:solidFill>
                  <a:prstClr val="white"/>
                </a:solidFill>
              </a:rPr>
              <a:t>Proposals: Potential KIs</a:t>
            </a:r>
            <a:endParaRPr lang="zh-CN" altLang="en-US" sz="2400" dirty="0">
              <a:solidFill>
                <a:prstClr val="white"/>
              </a:solidFill>
            </a:endParaRPr>
          </a:p>
        </p:txBody>
      </p:sp>
      <p:sp>
        <p:nvSpPr>
          <p:cNvPr id="164" name="文本框 163">
            <a:extLst>
              <a:ext uri="{FF2B5EF4-FFF2-40B4-BE49-F238E27FC236}">
                <a16:creationId xmlns:a16="http://schemas.microsoft.com/office/drawing/2014/main" id="{6940D302-5808-B8BD-0F4B-4312C99E0512}"/>
              </a:ext>
            </a:extLst>
          </p:cNvPr>
          <p:cNvSpPr txBox="1"/>
          <p:nvPr/>
        </p:nvSpPr>
        <p:spPr>
          <a:xfrm>
            <a:off x="421240" y="1110747"/>
            <a:ext cx="1629506" cy="400110"/>
          </a:xfrm>
          <a:prstGeom prst="rect">
            <a:avLst/>
          </a:prstGeom>
          <a:noFill/>
        </p:spPr>
        <p:txBody>
          <a:bodyPr wrap="square">
            <a:spAutoFit/>
          </a:bodyPr>
          <a:lstStyle/>
          <a:p>
            <a:pPr algn="ctr"/>
            <a:r>
              <a:rPr lang="en-US" altLang="ja-JP" sz="2000" b="1" dirty="0">
                <a:solidFill>
                  <a:srgbClr val="0000FF"/>
                </a:solidFill>
              </a:rPr>
              <a:t>Potential KIs</a:t>
            </a:r>
            <a:endParaRPr lang="zh-CN" altLang="en-US" sz="2000" b="1" dirty="0">
              <a:solidFill>
                <a:srgbClr val="0000FF"/>
              </a:solidFill>
            </a:endParaRPr>
          </a:p>
        </p:txBody>
      </p:sp>
      <p:sp>
        <p:nvSpPr>
          <p:cNvPr id="3" name="文本框 2">
            <a:extLst>
              <a:ext uri="{FF2B5EF4-FFF2-40B4-BE49-F238E27FC236}">
                <a16:creationId xmlns:a16="http://schemas.microsoft.com/office/drawing/2014/main" id="{2D688296-B621-3B65-7AC8-E912C351704E}"/>
              </a:ext>
            </a:extLst>
          </p:cNvPr>
          <p:cNvSpPr txBox="1"/>
          <p:nvPr/>
        </p:nvSpPr>
        <p:spPr>
          <a:xfrm>
            <a:off x="560743" y="1810232"/>
            <a:ext cx="10895837" cy="3531736"/>
          </a:xfrm>
          <a:prstGeom prst="rect">
            <a:avLst/>
          </a:prstGeom>
          <a:solidFill>
            <a:schemeClr val="bg1"/>
          </a:solidFill>
        </p:spPr>
        <p:txBody>
          <a:bodyPr wrap="square">
            <a:spAutoFit/>
          </a:bodyPr>
          <a:lstStyle/>
          <a:p>
            <a:pPr>
              <a:spcAft>
                <a:spcPts val="900"/>
              </a:spcAft>
            </a:pPr>
            <a:r>
              <a:rPr lang="en-GB" altLang="zh-CN" sz="2400" b="1" dirty="0"/>
              <a:t>Key Issue #X</a:t>
            </a:r>
            <a:r>
              <a:rPr lang="en-US" altLang="zh-CN" sz="2400" b="1" dirty="0">
                <a:sym typeface="+mn-ea"/>
              </a:rPr>
              <a:t>:</a:t>
            </a:r>
            <a:r>
              <a:rPr lang="zh-CN" altLang="en-US" sz="2400" b="1" dirty="0">
                <a:sym typeface="+mn-ea"/>
              </a:rPr>
              <a:t> </a:t>
            </a:r>
            <a:r>
              <a:rPr lang="en-US" altLang="zh-CN" sz="2400" b="1" dirty="0">
                <a:sym typeface="+mn-ea"/>
              </a:rPr>
              <a:t>Study how to enable native data framework in 6G, including:</a:t>
            </a:r>
          </a:p>
          <a:p>
            <a:pPr marL="228600" indent="-228600">
              <a:buFont typeface="Arial" panose="020B0604020202020204" pitchFamily="34" charset="0"/>
              <a:buChar char="•"/>
            </a:pPr>
            <a:r>
              <a:rPr lang="en-US" altLang="zh-CN" sz="2400" dirty="0">
                <a:solidFill>
                  <a:schemeClr val="dk1"/>
                </a:solidFill>
                <a:sym typeface="微软雅黑" panose="020B0503020204020204" pitchFamily="34" charset="-122"/>
              </a:rPr>
              <a:t>A</a:t>
            </a:r>
            <a:r>
              <a:rPr lang="en-US" altLang="zh-CN" sz="2400" kern="1200" noProof="0" dirty="0" err="1">
                <a:solidFill>
                  <a:schemeClr val="dk1"/>
                </a:solidFill>
                <a:latin typeface="+mn-lt"/>
                <a:ea typeface="+mn-ea"/>
                <a:cs typeface="+mn-cs"/>
                <a:sym typeface="微软雅黑" panose="020B0503020204020204" pitchFamily="34" charset="-122"/>
              </a:rPr>
              <a:t>rchitecture</a:t>
            </a:r>
            <a:r>
              <a:rPr lang="en-US" altLang="zh-CN" sz="2400" kern="1200" noProof="0" dirty="0">
                <a:solidFill>
                  <a:schemeClr val="dk1"/>
                </a:solidFill>
                <a:latin typeface="+mn-lt"/>
                <a:ea typeface="+mn-ea"/>
                <a:cs typeface="+mn-cs"/>
                <a:sym typeface="微软雅黑" panose="020B0503020204020204" pitchFamily="34" charset="-122"/>
              </a:rPr>
              <a:t> design </a:t>
            </a:r>
            <a:r>
              <a:rPr lang="en-US" altLang="zh-CN" sz="2400" dirty="0">
                <a:effectLst/>
                <a:sym typeface="+mn-ea"/>
              </a:rPr>
              <a:t>to support efficient and scalable data handling including data collection, distribution, processing, storage for multiple services, e.g. AI and Sensing.</a:t>
            </a:r>
          </a:p>
          <a:p>
            <a:pPr marL="228600" indent="-228600">
              <a:buFont typeface="Arial" panose="020B0604020202020204" pitchFamily="34" charset="0"/>
              <a:buChar char="•"/>
            </a:pPr>
            <a:r>
              <a:rPr lang="en-US" altLang="zh-CN" sz="2400" dirty="0">
                <a:sym typeface="+mn-ea"/>
              </a:rPr>
              <a:t>Study how to support massive data transferring/exposing between data source(s) and data consumer(s).</a:t>
            </a:r>
          </a:p>
          <a:p>
            <a:pPr marL="228600" lvl="1" indent="-228600">
              <a:buFont typeface="Arial" panose="020B0604020202020204" pitchFamily="34" charset="0"/>
              <a:buChar char="•"/>
            </a:pPr>
            <a:r>
              <a:rPr lang="en-US" altLang="zh-CN" sz="2400" dirty="0">
                <a:solidFill>
                  <a:schemeClr val="dk1"/>
                </a:solidFill>
                <a:sym typeface="+mn-ea"/>
              </a:rPr>
              <a:t>How to enable data service consumed by UE, 6G NF(s) or 3rd party AF on demand.</a:t>
            </a:r>
          </a:p>
          <a:p>
            <a:pPr marL="228600" indent="-228600">
              <a:buFont typeface="Arial" panose="020B0604020202020204" pitchFamily="34" charset="0"/>
              <a:buChar char="•"/>
            </a:pPr>
            <a:r>
              <a:rPr lang="en-US" altLang="zh-CN" sz="2400" kern="1200" noProof="0" dirty="0">
                <a:solidFill>
                  <a:schemeClr val="dk1"/>
                </a:solidFill>
                <a:latin typeface="+mn-lt"/>
                <a:ea typeface="+mn-ea"/>
                <a:cs typeface="+mn-cs"/>
                <a:sym typeface="微软雅黑" panose="020B0503020204020204" pitchFamily="34" charset="-122"/>
              </a:rPr>
              <a:t>How to ensure data visibility/controllability and user consent.</a:t>
            </a:r>
          </a:p>
          <a:p>
            <a:pPr marL="228600" indent="-228600">
              <a:buFont typeface="Arial" panose="020B0604020202020204" pitchFamily="34" charset="0"/>
              <a:buChar char="•"/>
            </a:pPr>
            <a:r>
              <a:rPr lang="en-GB" altLang="zh-CN" sz="2400" dirty="0">
                <a:solidFill>
                  <a:schemeClr val="dk1"/>
                </a:solidFill>
              </a:rPr>
              <a:t>How to differentiate the traffic for data</a:t>
            </a:r>
            <a:r>
              <a:rPr lang="en-US" altLang="zh-CN" sz="2400" dirty="0">
                <a:solidFill>
                  <a:schemeClr val="dk1"/>
                </a:solidFill>
                <a:sym typeface="+mn-ea"/>
              </a:rPr>
              <a:t> framework and</a:t>
            </a:r>
            <a:r>
              <a:rPr lang="en-GB" altLang="zh-CN" sz="2400" dirty="0">
                <a:solidFill>
                  <a:schemeClr val="dk1"/>
                </a:solidFill>
              </a:rPr>
              <a:t> the UE regular traffic.</a:t>
            </a:r>
            <a:endParaRPr lang="en-US" altLang="zh-CN" sz="2400" kern="1200" noProof="0" dirty="0">
              <a:solidFill>
                <a:schemeClr val="dk1"/>
              </a:solidFill>
              <a:latin typeface="+mn-lt"/>
              <a:ea typeface="+mn-ea"/>
              <a:cs typeface="+mn-cs"/>
              <a:sym typeface="微软雅黑" panose="020B0503020204020204" pitchFamily="34" charset="-122"/>
            </a:endParaRPr>
          </a:p>
          <a:p>
            <a:pPr marL="228600" indent="-228600">
              <a:buFont typeface="Arial" panose="020B0604020202020204" pitchFamily="34" charset="0"/>
              <a:buChar char="•"/>
            </a:pPr>
            <a:endParaRPr lang="en-US" altLang="zh-CN" sz="2400" kern="1200" noProof="0" dirty="0">
              <a:solidFill>
                <a:schemeClr val="dk1"/>
              </a:solidFill>
              <a:latin typeface="+mn-lt"/>
              <a:ea typeface="+mn-ea"/>
              <a:cs typeface="+mn-cs"/>
              <a:sym typeface="微软雅黑" panose="020B0503020204020204" pitchFamily="34" charset="-122"/>
            </a:endParaRPr>
          </a:p>
        </p:txBody>
      </p:sp>
    </p:spTree>
    <p:extLst>
      <p:ext uri="{BB962C8B-B14F-4D97-AF65-F5344CB8AC3E}">
        <p14:creationId xmlns:p14="http://schemas.microsoft.com/office/powerpoint/2010/main" val="19892164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5B6D70A-351F-491B-A86C-29F173CC3802}"/>
              </a:ext>
            </a:extLst>
          </p:cNvPr>
          <p:cNvSpPr>
            <a:spLocks noGrp="1"/>
          </p:cNvSpPr>
          <p:nvPr>
            <p:ph type="title"/>
          </p:nvPr>
        </p:nvSpPr>
        <p:spPr>
          <a:xfrm>
            <a:off x="838200" y="2766218"/>
            <a:ext cx="10515600" cy="1325563"/>
          </a:xfrm>
        </p:spPr>
        <p:txBody>
          <a:bodyPr/>
          <a:lstStyle/>
          <a:p>
            <a:pPr algn="ctr"/>
            <a:r>
              <a:rPr lang="en-US" altLang="zh-CN"/>
              <a:t>Thank you</a:t>
            </a:r>
            <a:endParaRPr lang="zh-CN" altLang="en-US" dirty="0"/>
          </a:p>
        </p:txBody>
      </p:sp>
    </p:spTree>
    <p:extLst>
      <p:ext uri="{BB962C8B-B14F-4D97-AF65-F5344CB8AC3E}">
        <p14:creationId xmlns:p14="http://schemas.microsoft.com/office/powerpoint/2010/main" val="413119797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SHADOWSIZE" val="102"/>
  <p:tag name="ADJUSTMENTS" val="2.967574"/>
</p:tagLst>
</file>

<file path=ppt/tags/tag2.xml><?xml version="1.0" encoding="utf-8"?>
<p:tagLst xmlns:a="http://schemas.openxmlformats.org/drawingml/2006/main" xmlns:r="http://schemas.openxmlformats.org/officeDocument/2006/relationships" xmlns:p="http://schemas.openxmlformats.org/presentationml/2006/main">
  <p:tag name="SHADOWSIZE" val="100"/>
  <p:tag name="ADJUSTMENTS" val="3.611266"/>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5197</TotalTime>
  <Words>1374</Words>
  <Application>Microsoft Office PowerPoint</Application>
  <PresentationFormat>宽屏</PresentationFormat>
  <Paragraphs>157</Paragraphs>
  <Slides>9</Slides>
  <Notes>4</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9</vt:i4>
      </vt:variant>
    </vt:vector>
  </HeadingPairs>
  <TitlesOfParts>
    <vt:vector size="26" baseType="lpstr">
      <vt:lpstr>ＭＳ Ｐゴシック</vt:lpstr>
      <vt:lpstr>vivo Bold</vt:lpstr>
      <vt:lpstr>vivo type CN简 Bold</vt:lpstr>
      <vt:lpstr>vivo type CN简 Light</vt:lpstr>
      <vt:lpstr>vivo type CN简 Regular</vt:lpstr>
      <vt:lpstr>vivo type 简 Bold</vt:lpstr>
      <vt:lpstr>vivo type 简 Heavy</vt:lpstr>
      <vt:lpstr>vivo type 简 Regular</vt:lpstr>
      <vt:lpstr>等线</vt:lpstr>
      <vt:lpstr>等线 Light</vt:lpstr>
      <vt:lpstr>Arial</vt:lpstr>
      <vt:lpstr>Calibri</vt:lpstr>
      <vt:lpstr>Symbol</vt:lpstr>
      <vt:lpstr>Times New Roman</vt:lpstr>
      <vt:lpstr>Wingdings</vt:lpstr>
      <vt:lpstr>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vivo-vivian</dc:creator>
  <cp:lastModifiedBy>vivo</cp:lastModifiedBy>
  <cp:revision>101</cp:revision>
  <dcterms:created xsi:type="dcterms:W3CDTF">2023-10-20T03:04:45Z</dcterms:created>
  <dcterms:modified xsi:type="dcterms:W3CDTF">2025-08-13T07:56:34Z</dcterms:modified>
</cp:coreProperties>
</file>